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9"/>
  </p:notesMasterIdLst>
  <p:sldIdLst>
    <p:sldId id="256" r:id="rId2"/>
    <p:sldId id="304" r:id="rId3"/>
    <p:sldId id="277" r:id="rId4"/>
    <p:sldId id="276" r:id="rId5"/>
    <p:sldId id="271" r:id="rId6"/>
    <p:sldId id="265" r:id="rId7"/>
    <p:sldId id="259" r:id="rId8"/>
    <p:sldId id="262" r:id="rId9"/>
    <p:sldId id="263" r:id="rId10"/>
    <p:sldId id="264" r:id="rId11"/>
    <p:sldId id="266" r:id="rId12"/>
    <p:sldId id="267" r:id="rId13"/>
    <p:sldId id="278" r:id="rId14"/>
    <p:sldId id="305" r:id="rId15"/>
    <p:sldId id="279" r:id="rId16"/>
    <p:sldId id="280" r:id="rId17"/>
    <p:sldId id="281" r:id="rId18"/>
    <p:sldId id="307" r:id="rId19"/>
    <p:sldId id="313" r:id="rId20"/>
    <p:sldId id="282" r:id="rId21"/>
    <p:sldId id="283" r:id="rId22"/>
    <p:sldId id="285" r:id="rId23"/>
    <p:sldId id="284" r:id="rId24"/>
    <p:sldId id="286" r:id="rId25"/>
    <p:sldId id="291" r:id="rId26"/>
    <p:sldId id="292" r:id="rId27"/>
    <p:sldId id="293" r:id="rId28"/>
    <p:sldId id="300" r:id="rId29"/>
    <p:sldId id="312" r:id="rId30"/>
    <p:sldId id="311" r:id="rId31"/>
    <p:sldId id="287" r:id="rId32"/>
    <p:sldId id="288" r:id="rId33"/>
    <p:sldId id="299" r:id="rId34"/>
    <p:sldId id="289" r:id="rId35"/>
    <p:sldId id="294" r:id="rId36"/>
    <p:sldId id="295" r:id="rId37"/>
    <p:sldId id="296"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205"/>
    <p:restoredTop sz="73223"/>
  </p:normalViewPr>
  <p:slideViewPr>
    <p:cSldViewPr snapToGrid="0" snapToObjects="1">
      <p:cViewPr varScale="1">
        <p:scale>
          <a:sx n="53" d="100"/>
          <a:sy n="53" d="100"/>
        </p:scale>
        <p:origin x="192"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0A98A-CF90-3A44-B4BB-0FA4ADFF65DC}" type="datetimeFigureOut">
              <a:rPr lang="en-US" smtClean="0"/>
              <a:t>7/10/19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5259B-A39E-D545-BE27-4FD0269EA23B}" type="slidenum">
              <a:rPr lang="en-US" smtClean="0"/>
              <a:t>‹#›</a:t>
            </a:fld>
            <a:endParaRPr lang="en-US"/>
          </a:p>
        </p:txBody>
      </p:sp>
    </p:spTree>
    <p:extLst>
      <p:ext uri="{BB962C8B-B14F-4D97-AF65-F5344CB8AC3E}">
        <p14:creationId xmlns:p14="http://schemas.microsoft.com/office/powerpoint/2010/main" val="2386280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Laurie Miles [1], she mentioned, “About 75% of data is unstructured, coming from sources such as text, voice and video.”</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Especially in clinical field, it is very important to extract as much information as possible to improve the quality of clinical procedures.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3</a:t>
            </a:fld>
            <a:endParaRPr lang="en-US"/>
          </a:p>
        </p:txBody>
      </p:sp>
    </p:spTree>
    <p:extLst>
      <p:ext uri="{BB962C8B-B14F-4D97-AF65-F5344CB8AC3E}">
        <p14:creationId xmlns:p14="http://schemas.microsoft.com/office/powerpoint/2010/main" val="1864694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17</a:t>
            </a:fld>
            <a:endParaRPr lang="en-US"/>
          </a:p>
        </p:txBody>
      </p:sp>
    </p:spTree>
    <p:extLst>
      <p:ext uri="{BB962C8B-B14F-4D97-AF65-F5344CB8AC3E}">
        <p14:creationId xmlns:p14="http://schemas.microsoft.com/office/powerpoint/2010/main" val="415647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UMLS is the preferred reference to extract the core terms. </a:t>
            </a:r>
          </a:p>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18</a:t>
            </a:fld>
            <a:endParaRPr lang="en-US"/>
          </a:p>
        </p:txBody>
      </p:sp>
    </p:spTree>
    <p:extLst>
      <p:ext uri="{BB962C8B-B14F-4D97-AF65-F5344CB8AC3E}">
        <p14:creationId xmlns:p14="http://schemas.microsoft.com/office/powerpoint/2010/main" val="2765000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22</a:t>
            </a:fld>
            <a:endParaRPr lang="en-US"/>
          </a:p>
        </p:txBody>
      </p:sp>
    </p:spTree>
    <p:extLst>
      <p:ext uri="{BB962C8B-B14F-4D97-AF65-F5344CB8AC3E}">
        <p14:creationId xmlns:p14="http://schemas.microsoft.com/office/powerpoint/2010/main" val="3423689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23</a:t>
            </a:fld>
            <a:endParaRPr lang="en-US"/>
          </a:p>
        </p:txBody>
      </p:sp>
    </p:spTree>
    <p:extLst>
      <p:ext uri="{BB962C8B-B14F-4D97-AF65-F5344CB8AC3E}">
        <p14:creationId xmlns:p14="http://schemas.microsoft.com/office/powerpoint/2010/main" val="3213700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26</a:t>
            </a:fld>
            <a:endParaRPr lang="en-US"/>
          </a:p>
        </p:txBody>
      </p:sp>
    </p:spTree>
    <p:extLst>
      <p:ext uri="{BB962C8B-B14F-4D97-AF65-F5344CB8AC3E}">
        <p14:creationId xmlns:p14="http://schemas.microsoft.com/office/powerpoint/2010/main" val="1287821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Support vector machine (SVM) is one of machine learning algorithms that analyzes data used for classification. In the figure, the x-axis refers to A to Z in alphabetical order and y-axis refers to the matching rate in range of 0 to 1. Hyperplane is drawn as an optimal output of given UMLS processed in algorithm to categorize new samples. The support vectors are generated at the closest points from hyperplane on each plus and minus sides which refer to word include and not include in final output. </a:t>
            </a:r>
          </a:p>
          <a:p>
            <a:r>
              <a:rPr lang="en-US" sz="1200" kern="1200" dirty="0">
                <a:solidFill>
                  <a:schemeClr val="tx1"/>
                </a:solidFill>
                <a:effectLst/>
                <a:latin typeface="+mn-lt"/>
                <a:ea typeface="+mn-ea"/>
                <a:cs typeface="+mn-cs"/>
              </a:rPr>
              <a:t>The general process to calculate the matching rate is that when a sample word comes into the protocol, it is normalized and lemmatized, then compared to the word in hyperplane which is referred from UMLS lexicon. when a stemmed word has shorter letter length, the algorithm automatically generates random alphabets to fit the size. When counting the identical letters between the strings, it calculates the matching rate which is 87.5% in the example.</a:t>
            </a:r>
          </a:p>
          <a:p>
            <a:r>
              <a:rPr lang="en-US" sz="1200" kern="1200" dirty="0">
                <a:solidFill>
                  <a:schemeClr val="tx1"/>
                </a:solidFill>
                <a:effectLst/>
                <a:latin typeface="+mn-lt"/>
                <a:ea typeface="+mn-ea"/>
                <a:cs typeface="+mn-cs"/>
              </a:rPr>
              <a:t>Ideally, the distance from hyperplane to the plus support vectors are minimized and the distance from hyperplane to the minus support vector is maximized to clarify the certain classification between includers and excluders. </a:t>
            </a:r>
          </a:p>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28</a:t>
            </a:fld>
            <a:endParaRPr lang="en-US"/>
          </a:p>
        </p:txBody>
      </p:sp>
    </p:spTree>
    <p:extLst>
      <p:ext uri="{BB962C8B-B14F-4D97-AF65-F5344CB8AC3E}">
        <p14:creationId xmlns:p14="http://schemas.microsoft.com/office/powerpoint/2010/main" val="34480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practice, for example, I tested a sample of final diagnosis from an unidentified pathology report. I calculate the matching rates in algorithm and visualize it in Python. The blue line represents the UMLS lexicon-based hyperplane, the orange dashed line represents the plus support vector and lastly, the green dashed line represents the minus support vector. Counting the words whose points are above the plus support vector and extracting them, they are expected to represent the Final diagnosis of a certain body part and procedure.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29</a:t>
            </a:fld>
            <a:endParaRPr lang="en-US"/>
          </a:p>
        </p:txBody>
      </p:sp>
    </p:spTree>
    <p:extLst>
      <p:ext uri="{BB962C8B-B14F-4D97-AF65-F5344CB8AC3E}">
        <p14:creationId xmlns:p14="http://schemas.microsoft.com/office/powerpoint/2010/main" val="315164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Therefore, in the final result, it keeps the only words processed in the previous slide.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30</a:t>
            </a:fld>
            <a:endParaRPr lang="en-US"/>
          </a:p>
        </p:txBody>
      </p:sp>
    </p:spTree>
    <p:extLst>
      <p:ext uri="{BB962C8B-B14F-4D97-AF65-F5344CB8AC3E}">
        <p14:creationId xmlns:p14="http://schemas.microsoft.com/office/powerpoint/2010/main" val="2376708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33</a:t>
            </a:fld>
            <a:endParaRPr lang="en-US"/>
          </a:p>
        </p:txBody>
      </p:sp>
    </p:spTree>
    <p:extLst>
      <p:ext uri="{BB962C8B-B14F-4D97-AF65-F5344CB8AC3E}">
        <p14:creationId xmlns:p14="http://schemas.microsoft.com/office/powerpoint/2010/main" val="1919923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here is the outcome of processing 20 deidentified pathology report in the protocol. </a:t>
            </a:r>
          </a:p>
          <a:p>
            <a:r>
              <a:rPr lang="en-US" sz="1200" kern="1200" dirty="0">
                <a:solidFill>
                  <a:schemeClr val="tx1"/>
                </a:solidFill>
                <a:effectLst/>
                <a:latin typeface="+mn-lt"/>
                <a:ea typeface="+mn-ea"/>
                <a:cs typeface="+mn-cs"/>
              </a:rPr>
              <a:t>The information extracted are patient’s name, Medical record number, age, body part, procedure, diagnosis description, grade of diagnosis, procedure date, and report note ID. </a:t>
            </a:r>
          </a:p>
          <a:p>
            <a:endParaRPr lang="en-US" dirty="0"/>
          </a:p>
        </p:txBody>
      </p:sp>
      <p:sp>
        <p:nvSpPr>
          <p:cNvPr id="4" name="Slide Number Placeholder 3"/>
          <p:cNvSpPr>
            <a:spLocks noGrp="1"/>
          </p:cNvSpPr>
          <p:nvPr>
            <p:ph type="sldNum" sz="quarter" idx="5"/>
          </p:nvPr>
        </p:nvSpPr>
        <p:spPr/>
        <p:txBody>
          <a:bodyPr/>
          <a:lstStyle/>
          <a:p>
            <a:fld id="{BD7E115E-ABC1-0140-8ED1-96F8F1A73D9C}" type="slidenum">
              <a:rPr lang="en-US" smtClean="0"/>
              <a:t>34</a:t>
            </a:fld>
            <a:endParaRPr lang="en-US"/>
          </a:p>
        </p:txBody>
      </p:sp>
    </p:spTree>
    <p:extLst>
      <p:ext uri="{BB962C8B-B14F-4D97-AF65-F5344CB8AC3E}">
        <p14:creationId xmlns:p14="http://schemas.microsoft.com/office/powerpoint/2010/main" val="3614418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Corpus</a:t>
            </a:r>
            <a:r>
              <a:rPr lang="en-US" sz="1200" b="0" i="0" kern="1200" dirty="0">
                <a:solidFill>
                  <a:schemeClr val="tx1"/>
                </a:solidFill>
                <a:effectLst/>
                <a:latin typeface="+mn-lt"/>
                <a:ea typeface="+mn-ea"/>
                <a:cs typeface="+mn-cs"/>
              </a:rPr>
              <a:t> is a large collection of texts.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6</a:t>
            </a:fld>
            <a:endParaRPr lang="en-US"/>
          </a:p>
        </p:txBody>
      </p:sp>
    </p:spTree>
    <p:extLst>
      <p:ext uri="{BB962C8B-B14F-4D97-AF65-F5344CB8AC3E}">
        <p14:creationId xmlns:p14="http://schemas.microsoft.com/office/powerpoint/2010/main" val="35404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After testing for 20 different Pathology reports within Python, the information are successfully extracted.</a:t>
            </a:r>
          </a:p>
          <a:p>
            <a:r>
              <a:rPr lang="en-US" sz="1200" dirty="0">
                <a:latin typeface="Tahoma" panose="020B0604030504040204" pitchFamily="34" charset="0"/>
                <a:ea typeface="Tahoma" panose="020B0604030504040204" pitchFamily="34" charset="0"/>
                <a:cs typeface="Tahoma" panose="020B0604030504040204" pitchFamily="34" charset="0"/>
              </a:rPr>
              <a:t>However, because the diagnosis sample dictionary which mainly work to extract diagnosis information</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is trained based on the new diagnosis appeared in samples, it still challenges to extract accurate and concise</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terms. </a:t>
            </a:r>
          </a:p>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35</a:t>
            </a:fld>
            <a:endParaRPr lang="en-US"/>
          </a:p>
        </p:txBody>
      </p:sp>
    </p:spTree>
    <p:extLst>
      <p:ext uri="{BB962C8B-B14F-4D97-AF65-F5344CB8AC3E}">
        <p14:creationId xmlns:p14="http://schemas.microsoft.com/office/powerpoint/2010/main" val="1219851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36</a:t>
            </a:fld>
            <a:endParaRPr lang="en-US"/>
          </a:p>
        </p:txBody>
      </p:sp>
    </p:spTree>
    <p:extLst>
      <p:ext uri="{BB962C8B-B14F-4D97-AF65-F5344CB8AC3E}">
        <p14:creationId xmlns:p14="http://schemas.microsoft.com/office/powerpoint/2010/main" val="2273230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37</a:t>
            </a:fld>
            <a:endParaRPr lang="en-US"/>
          </a:p>
        </p:txBody>
      </p:sp>
    </p:spTree>
    <p:extLst>
      <p:ext uri="{BB962C8B-B14F-4D97-AF65-F5344CB8AC3E}">
        <p14:creationId xmlns:p14="http://schemas.microsoft.com/office/powerpoint/2010/main" val="1171532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Idea : To process word recognition, splitting longer strings of text into smaller pieces, or tokens is needed</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7</a:t>
            </a:fld>
            <a:endParaRPr lang="en-US"/>
          </a:p>
        </p:txBody>
      </p:sp>
    </p:spTree>
    <p:extLst>
      <p:ext uri="{BB962C8B-B14F-4D97-AF65-F5344CB8AC3E}">
        <p14:creationId xmlns:p14="http://schemas.microsoft.com/office/powerpoint/2010/main" val="65774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further processing, text needs to be normalized. Normalization generally refers to a series of related tasks meant to put all text on a level playing field: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converting all text to the same case (upper or lower), </a:t>
            </a:r>
          </a:p>
          <a:p>
            <a:r>
              <a:rPr lang="en-US" sz="1200" b="0" i="0" kern="1200" dirty="0">
                <a:solidFill>
                  <a:schemeClr val="tx1"/>
                </a:solidFill>
                <a:effectLst/>
                <a:latin typeface="+mn-lt"/>
                <a:ea typeface="+mn-ea"/>
                <a:cs typeface="+mn-cs"/>
              </a:rPr>
              <a:t>removing punctuation, </a:t>
            </a:r>
          </a:p>
          <a:p>
            <a:r>
              <a:rPr lang="en-US" sz="1200" b="0" i="0" kern="1200" dirty="0">
                <a:solidFill>
                  <a:schemeClr val="tx1"/>
                </a:solidFill>
                <a:effectLst/>
                <a:latin typeface="+mn-lt"/>
                <a:ea typeface="+mn-ea"/>
                <a:cs typeface="+mn-cs"/>
              </a:rPr>
              <a:t>expanding contractions, </a:t>
            </a:r>
          </a:p>
          <a:p>
            <a:r>
              <a:rPr lang="en-US" sz="1200" b="0" i="0" kern="1200" dirty="0">
                <a:solidFill>
                  <a:schemeClr val="tx1"/>
                </a:solidFill>
                <a:effectLst/>
                <a:latin typeface="+mn-lt"/>
                <a:ea typeface="+mn-ea"/>
                <a:cs typeface="+mn-cs"/>
              </a:rPr>
              <a:t>converting numbers to their word equivalents, and so 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Normalization puts all words on equal footing, and allows processing to proceed uniformly</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8</a:t>
            </a:fld>
            <a:endParaRPr lang="en-US"/>
          </a:p>
        </p:txBody>
      </p:sp>
    </p:spTree>
    <p:extLst>
      <p:ext uri="{BB962C8B-B14F-4D97-AF65-F5344CB8AC3E}">
        <p14:creationId xmlns:p14="http://schemas.microsoft.com/office/powerpoint/2010/main" val="1168758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Stemming is the process of eliminating affixes (suffixed, prefixes, infixes, circumfixes) from a word in order to obtain a word stem.</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9</a:t>
            </a:fld>
            <a:endParaRPr lang="en-US"/>
          </a:p>
        </p:txBody>
      </p:sp>
    </p:spTree>
    <p:extLst>
      <p:ext uri="{BB962C8B-B14F-4D97-AF65-F5344CB8AC3E}">
        <p14:creationId xmlns:p14="http://schemas.microsoft.com/office/powerpoint/2010/main" val="2777119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10</a:t>
            </a:fld>
            <a:endParaRPr lang="en-US"/>
          </a:p>
        </p:txBody>
      </p:sp>
    </p:spTree>
    <p:extLst>
      <p:ext uri="{BB962C8B-B14F-4D97-AF65-F5344CB8AC3E}">
        <p14:creationId xmlns:p14="http://schemas.microsoft.com/office/powerpoint/2010/main" val="169528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Stop words are those words which are filtered out before further processing of text, since these words contribute little to overall meaning, given that they are generally the most common words in a language. For instance, "the," "and," and "a,” …..</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11</a:t>
            </a:fld>
            <a:endParaRPr lang="en-US"/>
          </a:p>
        </p:txBody>
      </p:sp>
    </p:spTree>
    <p:extLst>
      <p:ext uri="{BB962C8B-B14F-4D97-AF65-F5344CB8AC3E}">
        <p14:creationId xmlns:p14="http://schemas.microsoft.com/office/powerpoint/2010/main" val="572941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POS tagging consists of assigning a category tag to the tokenized parts of a sentence.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most popular POS tagging would be identifying words as nouns, verbs, adjectives, etc.</a:t>
            </a:r>
            <a:endParaRPr lang="en-US" dirty="0"/>
          </a:p>
        </p:txBody>
      </p:sp>
      <p:sp>
        <p:nvSpPr>
          <p:cNvPr id="4" name="Slide Number Placeholder 3"/>
          <p:cNvSpPr>
            <a:spLocks noGrp="1"/>
          </p:cNvSpPr>
          <p:nvPr>
            <p:ph type="sldNum" sz="quarter" idx="5"/>
          </p:nvPr>
        </p:nvSpPr>
        <p:spPr/>
        <p:txBody>
          <a:bodyPr/>
          <a:lstStyle/>
          <a:p>
            <a:fld id="{0575259B-A39E-D545-BE27-4FD0269EA23B}" type="slidenum">
              <a:rPr lang="en-US" smtClean="0"/>
              <a:t>12</a:t>
            </a:fld>
            <a:endParaRPr lang="en-US"/>
          </a:p>
        </p:txBody>
      </p:sp>
    </p:spTree>
    <p:extLst>
      <p:ext uri="{BB962C8B-B14F-4D97-AF65-F5344CB8AC3E}">
        <p14:creationId xmlns:p14="http://schemas.microsoft.com/office/powerpoint/2010/main" val="4239419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20 deidentified pathology report samples</a:t>
            </a:r>
          </a:p>
        </p:txBody>
      </p:sp>
      <p:sp>
        <p:nvSpPr>
          <p:cNvPr id="4" name="Slide Number Placeholder 3"/>
          <p:cNvSpPr>
            <a:spLocks noGrp="1"/>
          </p:cNvSpPr>
          <p:nvPr>
            <p:ph type="sldNum" sz="quarter" idx="5"/>
          </p:nvPr>
        </p:nvSpPr>
        <p:spPr/>
        <p:txBody>
          <a:bodyPr/>
          <a:lstStyle/>
          <a:p>
            <a:fld id="{0575259B-A39E-D545-BE27-4FD0269EA23B}" type="slidenum">
              <a:rPr lang="en-US" smtClean="0"/>
              <a:t>14</a:t>
            </a:fld>
            <a:endParaRPr lang="en-US"/>
          </a:p>
        </p:txBody>
      </p:sp>
    </p:spTree>
    <p:extLst>
      <p:ext uri="{BB962C8B-B14F-4D97-AF65-F5344CB8AC3E}">
        <p14:creationId xmlns:p14="http://schemas.microsoft.com/office/powerpoint/2010/main" val="954780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807A31-E434-5D4F-997A-E1D48A426A10}" type="datetimeFigureOut">
              <a:rPr lang="en-US" smtClean="0"/>
              <a:t>7/10/19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D3485-4D7A-0C48-B345-7F07BE07F831}" type="slidenum">
              <a:rPr lang="en-US" smtClean="0"/>
              <a:t>‹#›</a:t>
            </a:fld>
            <a:endParaRPr lang="en-US"/>
          </a:p>
        </p:txBody>
      </p:sp>
    </p:spTree>
    <p:extLst>
      <p:ext uri="{BB962C8B-B14F-4D97-AF65-F5344CB8AC3E}">
        <p14:creationId xmlns:p14="http://schemas.microsoft.com/office/powerpoint/2010/main" val="389300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807A31-E434-5D4F-997A-E1D48A426A10}" type="datetimeFigureOut">
              <a:rPr lang="en-US" smtClean="0"/>
              <a:t>7/10/19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D3485-4D7A-0C48-B345-7F07BE07F831}" type="slidenum">
              <a:rPr lang="en-US" smtClean="0"/>
              <a:t>‹#›</a:t>
            </a:fld>
            <a:endParaRPr lang="en-US"/>
          </a:p>
        </p:txBody>
      </p:sp>
    </p:spTree>
    <p:extLst>
      <p:ext uri="{BB962C8B-B14F-4D97-AF65-F5344CB8AC3E}">
        <p14:creationId xmlns:p14="http://schemas.microsoft.com/office/powerpoint/2010/main" val="3559037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807A31-E434-5D4F-997A-E1D48A426A10}" type="datetimeFigureOut">
              <a:rPr lang="en-US" smtClean="0"/>
              <a:t>7/10/19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D3485-4D7A-0C48-B345-7F07BE07F831}" type="slidenum">
              <a:rPr lang="en-US" smtClean="0"/>
              <a:t>‹#›</a:t>
            </a:fld>
            <a:endParaRPr lang="en-US"/>
          </a:p>
        </p:txBody>
      </p:sp>
    </p:spTree>
    <p:extLst>
      <p:ext uri="{BB962C8B-B14F-4D97-AF65-F5344CB8AC3E}">
        <p14:creationId xmlns:p14="http://schemas.microsoft.com/office/powerpoint/2010/main" val="3608903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807A31-E434-5D4F-997A-E1D48A426A10}" type="datetimeFigureOut">
              <a:rPr lang="en-US" smtClean="0"/>
              <a:t>7/10/19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D3485-4D7A-0C48-B345-7F07BE07F831}" type="slidenum">
              <a:rPr lang="en-US" smtClean="0"/>
              <a:t>‹#›</a:t>
            </a:fld>
            <a:endParaRPr lang="en-US"/>
          </a:p>
        </p:txBody>
      </p:sp>
    </p:spTree>
    <p:extLst>
      <p:ext uri="{BB962C8B-B14F-4D97-AF65-F5344CB8AC3E}">
        <p14:creationId xmlns:p14="http://schemas.microsoft.com/office/powerpoint/2010/main" val="3555740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807A31-E434-5D4F-997A-E1D48A426A10}" type="datetimeFigureOut">
              <a:rPr lang="en-US" smtClean="0"/>
              <a:t>7/10/19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3D3485-4D7A-0C48-B345-7F07BE07F831}" type="slidenum">
              <a:rPr lang="en-US" smtClean="0"/>
              <a:t>‹#›</a:t>
            </a:fld>
            <a:endParaRPr lang="en-US"/>
          </a:p>
        </p:txBody>
      </p:sp>
    </p:spTree>
    <p:extLst>
      <p:ext uri="{BB962C8B-B14F-4D97-AF65-F5344CB8AC3E}">
        <p14:creationId xmlns:p14="http://schemas.microsoft.com/office/powerpoint/2010/main" val="46404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807A31-E434-5D4F-997A-E1D48A426A10}" type="datetimeFigureOut">
              <a:rPr lang="en-US" smtClean="0"/>
              <a:t>7/10/19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D3485-4D7A-0C48-B345-7F07BE07F831}" type="slidenum">
              <a:rPr lang="en-US" smtClean="0"/>
              <a:t>‹#›</a:t>
            </a:fld>
            <a:endParaRPr lang="en-US"/>
          </a:p>
        </p:txBody>
      </p:sp>
    </p:spTree>
    <p:extLst>
      <p:ext uri="{BB962C8B-B14F-4D97-AF65-F5344CB8AC3E}">
        <p14:creationId xmlns:p14="http://schemas.microsoft.com/office/powerpoint/2010/main" val="446446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807A31-E434-5D4F-997A-E1D48A426A10}" type="datetimeFigureOut">
              <a:rPr lang="en-US" smtClean="0"/>
              <a:t>7/10/19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3D3485-4D7A-0C48-B345-7F07BE07F831}" type="slidenum">
              <a:rPr lang="en-US" smtClean="0"/>
              <a:t>‹#›</a:t>
            </a:fld>
            <a:endParaRPr lang="en-US"/>
          </a:p>
        </p:txBody>
      </p:sp>
    </p:spTree>
    <p:extLst>
      <p:ext uri="{BB962C8B-B14F-4D97-AF65-F5344CB8AC3E}">
        <p14:creationId xmlns:p14="http://schemas.microsoft.com/office/powerpoint/2010/main" val="458236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807A31-E434-5D4F-997A-E1D48A426A10}" type="datetimeFigureOut">
              <a:rPr lang="en-US" smtClean="0"/>
              <a:t>7/10/19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3D3485-4D7A-0C48-B345-7F07BE07F831}" type="slidenum">
              <a:rPr lang="en-US" smtClean="0"/>
              <a:t>‹#›</a:t>
            </a:fld>
            <a:endParaRPr lang="en-US"/>
          </a:p>
        </p:txBody>
      </p:sp>
    </p:spTree>
    <p:extLst>
      <p:ext uri="{BB962C8B-B14F-4D97-AF65-F5344CB8AC3E}">
        <p14:creationId xmlns:p14="http://schemas.microsoft.com/office/powerpoint/2010/main" val="308494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807A31-E434-5D4F-997A-E1D48A426A10}" type="datetimeFigureOut">
              <a:rPr lang="en-US" smtClean="0"/>
              <a:t>7/10/19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3D3485-4D7A-0C48-B345-7F07BE07F831}" type="slidenum">
              <a:rPr lang="en-US" smtClean="0"/>
              <a:t>‹#›</a:t>
            </a:fld>
            <a:endParaRPr lang="en-US"/>
          </a:p>
        </p:txBody>
      </p:sp>
    </p:spTree>
    <p:extLst>
      <p:ext uri="{BB962C8B-B14F-4D97-AF65-F5344CB8AC3E}">
        <p14:creationId xmlns:p14="http://schemas.microsoft.com/office/powerpoint/2010/main" val="71116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807A31-E434-5D4F-997A-E1D48A426A10}" type="datetimeFigureOut">
              <a:rPr lang="en-US" smtClean="0"/>
              <a:t>7/10/19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D3485-4D7A-0C48-B345-7F07BE07F831}" type="slidenum">
              <a:rPr lang="en-US" smtClean="0"/>
              <a:t>‹#›</a:t>
            </a:fld>
            <a:endParaRPr lang="en-US"/>
          </a:p>
        </p:txBody>
      </p:sp>
    </p:spTree>
    <p:extLst>
      <p:ext uri="{BB962C8B-B14F-4D97-AF65-F5344CB8AC3E}">
        <p14:creationId xmlns:p14="http://schemas.microsoft.com/office/powerpoint/2010/main" val="66538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807A31-E434-5D4F-997A-E1D48A426A10}" type="datetimeFigureOut">
              <a:rPr lang="en-US" smtClean="0"/>
              <a:t>7/10/19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3D3485-4D7A-0C48-B345-7F07BE07F831}" type="slidenum">
              <a:rPr lang="en-US" smtClean="0"/>
              <a:t>‹#›</a:t>
            </a:fld>
            <a:endParaRPr lang="en-US"/>
          </a:p>
        </p:txBody>
      </p:sp>
    </p:spTree>
    <p:extLst>
      <p:ext uri="{BB962C8B-B14F-4D97-AF65-F5344CB8AC3E}">
        <p14:creationId xmlns:p14="http://schemas.microsoft.com/office/powerpoint/2010/main" val="1726520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07A31-E434-5D4F-997A-E1D48A426A10}" type="datetimeFigureOut">
              <a:rPr lang="en-US" smtClean="0"/>
              <a:t>7/10/19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D3485-4D7A-0C48-B345-7F07BE07F831}" type="slidenum">
              <a:rPr lang="en-US" smtClean="0"/>
              <a:t>‹#›</a:t>
            </a:fld>
            <a:endParaRPr lang="en-US"/>
          </a:p>
        </p:txBody>
      </p:sp>
    </p:spTree>
    <p:extLst>
      <p:ext uri="{BB962C8B-B14F-4D97-AF65-F5344CB8AC3E}">
        <p14:creationId xmlns:p14="http://schemas.microsoft.com/office/powerpoint/2010/main" val="30732404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emma_(morpholog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136/amiajnl-2012-00082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FB27B4B-8549-D241-AF88-33B599298D61}"/>
              </a:ext>
            </a:extLst>
          </p:cNvPr>
          <p:cNvSpPr>
            <a:spLocks noGrp="1"/>
          </p:cNvSpPr>
          <p:nvPr>
            <p:ph type="ctrTitle"/>
          </p:nvPr>
        </p:nvSpPr>
        <p:spPr>
          <a:xfrm>
            <a:off x="3043403" y="2055441"/>
            <a:ext cx="6105194" cy="1373559"/>
          </a:xfrm>
        </p:spPr>
        <p:txBody>
          <a:bodyPr>
            <a:normAutofit/>
          </a:bodyPr>
          <a:lstStyle/>
          <a:p>
            <a:r>
              <a:rPr lang="en-US" sz="4000" dirty="0">
                <a:solidFill>
                  <a:srgbClr val="FFFFFF"/>
                </a:solidFill>
                <a:latin typeface="Tahoma" panose="020B0604030504040204" pitchFamily="34" charset="0"/>
                <a:ea typeface="Tahoma" panose="020B0604030504040204" pitchFamily="34" charset="0"/>
                <a:cs typeface="Tahoma" panose="020B0604030504040204" pitchFamily="34" charset="0"/>
              </a:rPr>
              <a:t>Natural Language Processing of Clinical Data</a:t>
            </a:r>
          </a:p>
        </p:txBody>
      </p:sp>
      <p:sp>
        <p:nvSpPr>
          <p:cNvPr id="3" name="Subtitle 2">
            <a:extLst>
              <a:ext uri="{FF2B5EF4-FFF2-40B4-BE49-F238E27FC236}">
                <a16:creationId xmlns:a16="http://schemas.microsoft.com/office/drawing/2014/main" id="{21C84F51-FEE6-0649-8A7B-F0B0192BDC33}"/>
              </a:ext>
            </a:extLst>
          </p:cNvPr>
          <p:cNvSpPr>
            <a:spLocks noGrp="1"/>
          </p:cNvSpPr>
          <p:nvPr>
            <p:ph type="subTitle" idx="1"/>
          </p:nvPr>
        </p:nvSpPr>
        <p:spPr>
          <a:xfrm>
            <a:off x="3043403" y="4015946"/>
            <a:ext cx="6105194" cy="1005895"/>
          </a:xfrm>
        </p:spPr>
        <p:txBody>
          <a:bodyPr>
            <a:normAutofit fontScale="85000" lnSpcReduction="20000"/>
          </a:bodyPr>
          <a:lstStyle/>
          <a:p>
            <a:r>
              <a:rPr lang="en-US" sz="1800" dirty="0" err="1">
                <a:solidFill>
                  <a:srgbClr val="FFFFFF"/>
                </a:solidFill>
                <a:latin typeface="Tahoma" panose="020B0604030504040204" pitchFamily="34" charset="0"/>
                <a:ea typeface="Tahoma" panose="020B0604030504040204" pitchFamily="34" charset="0"/>
                <a:cs typeface="Tahoma" panose="020B0604030504040204" pitchFamily="34" charset="0"/>
              </a:rPr>
              <a:t>Giheon</a:t>
            </a:r>
            <a:r>
              <a:rPr lang="en-US" sz="1800" dirty="0">
                <a:solidFill>
                  <a:srgbClr val="FFFFFF"/>
                </a:solidFill>
                <a:latin typeface="Tahoma" panose="020B0604030504040204" pitchFamily="34" charset="0"/>
                <a:ea typeface="Tahoma" panose="020B0604030504040204" pitchFamily="34" charset="0"/>
                <a:cs typeface="Tahoma" panose="020B0604030504040204" pitchFamily="34" charset="0"/>
              </a:rPr>
              <a:t> Koh, University of Central Arkansas</a:t>
            </a:r>
          </a:p>
          <a:p>
            <a:r>
              <a:rPr lang="en-US" sz="1800" dirty="0">
                <a:solidFill>
                  <a:srgbClr val="FFFFFF"/>
                </a:solidFill>
                <a:latin typeface="Tahoma" panose="020B0604030504040204" pitchFamily="34" charset="0"/>
                <a:ea typeface="Tahoma" panose="020B0604030504040204" pitchFamily="34" charset="0"/>
                <a:cs typeface="Tahoma" panose="020B0604030504040204" pitchFamily="34" charset="0"/>
              </a:rPr>
              <a:t>Conway, Arkansas</a:t>
            </a:r>
            <a:br>
              <a:rPr lang="en-US" sz="1800" dirty="0">
                <a:solidFill>
                  <a:srgbClr val="FFFFFF"/>
                </a:solidFill>
                <a:latin typeface="Tahoma" panose="020B0604030504040204" pitchFamily="34" charset="0"/>
                <a:ea typeface="Tahoma" panose="020B0604030504040204" pitchFamily="34" charset="0"/>
                <a:cs typeface="Tahoma" panose="020B0604030504040204" pitchFamily="34" charset="0"/>
              </a:rPr>
            </a:br>
            <a:endParaRPr lang="en-US" sz="1800" dirty="0">
              <a:solidFill>
                <a:srgbClr val="FFFFFF"/>
              </a:solidFill>
              <a:latin typeface="Tahoma" panose="020B0604030504040204" pitchFamily="34" charset="0"/>
              <a:ea typeface="Tahoma" panose="020B0604030504040204" pitchFamily="34" charset="0"/>
              <a:cs typeface="Tahoma" panose="020B0604030504040204" pitchFamily="34" charset="0"/>
            </a:endParaRPr>
          </a:p>
          <a:p>
            <a:r>
              <a:rPr lang="en-US" sz="1800" dirty="0">
                <a:solidFill>
                  <a:srgbClr val="FFFFFF"/>
                </a:solidFill>
                <a:latin typeface="Tahoma" panose="020B0604030504040204" pitchFamily="34" charset="0"/>
                <a:ea typeface="Tahoma" panose="020B0604030504040204" pitchFamily="34" charset="0"/>
                <a:cs typeface="Tahoma" panose="020B0604030504040204" pitchFamily="34" charset="0"/>
              </a:rPr>
              <a:t>Ahmad </a:t>
            </a:r>
            <a:r>
              <a:rPr lang="en-US" sz="1800" dirty="0" err="1">
                <a:solidFill>
                  <a:srgbClr val="FFFFFF"/>
                </a:solidFill>
                <a:latin typeface="Tahoma" panose="020B0604030504040204" pitchFamily="34" charset="0"/>
                <a:ea typeface="Tahoma" panose="020B0604030504040204" pitchFamily="34" charset="0"/>
                <a:cs typeface="Tahoma" panose="020B0604030504040204" pitchFamily="34" charset="0"/>
              </a:rPr>
              <a:t>Baghal</a:t>
            </a:r>
            <a:r>
              <a:rPr lang="en-US" sz="1800" dirty="0">
                <a:solidFill>
                  <a:srgbClr val="FFFFFF"/>
                </a:solidFill>
                <a:latin typeface="Tahoma" panose="020B0604030504040204" pitchFamily="34" charset="0"/>
                <a:ea typeface="Tahoma" panose="020B0604030504040204" pitchFamily="34" charset="0"/>
                <a:cs typeface="Tahoma" panose="020B0604030504040204" pitchFamily="34" charset="0"/>
              </a:rPr>
              <a:t>, MD,</a:t>
            </a:r>
            <a:r>
              <a:rPr lang="ko-KR" altLang="en-US" sz="1800"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altLang="ko-KR" sz="1800" dirty="0">
                <a:solidFill>
                  <a:srgbClr val="FFFFFF"/>
                </a:solidFill>
                <a:latin typeface="Tahoma" panose="020B0604030504040204" pitchFamily="34" charset="0"/>
                <a:ea typeface="Tahoma" panose="020B0604030504040204" pitchFamily="34" charset="0"/>
                <a:cs typeface="Tahoma" panose="020B0604030504040204" pitchFamily="34" charset="0"/>
              </a:rPr>
              <a:t>MS</a:t>
            </a:r>
            <a:endParaRPr lang="en-US" sz="1800"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439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Core Terminologies</a:t>
            </a:r>
          </a:p>
        </p:txBody>
      </p:sp>
      <p:sp>
        <p:nvSpPr>
          <p:cNvPr id="5" name="Title 1">
            <a:extLst>
              <a:ext uri="{FF2B5EF4-FFF2-40B4-BE49-F238E27FC236}">
                <a16:creationId xmlns:a16="http://schemas.microsoft.com/office/drawing/2014/main" id="{FA3D9523-8E82-D74A-AC62-4152B5366618}"/>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Lemmatization</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6" name="Title 1">
            <a:extLst>
              <a:ext uri="{FF2B5EF4-FFF2-40B4-BE49-F238E27FC236}">
                <a16:creationId xmlns:a16="http://schemas.microsoft.com/office/drawing/2014/main" id="{D1EC689C-4A16-C34F-BAF9-3FC5556A4370}"/>
              </a:ext>
            </a:extLst>
          </p:cNvPr>
          <p:cNvSpPr txBox="1">
            <a:spLocks/>
          </p:cNvSpPr>
          <p:nvPr/>
        </p:nvSpPr>
        <p:spPr>
          <a:xfrm>
            <a:off x="838200" y="1989438"/>
            <a:ext cx="10515600" cy="4683211"/>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b="1" dirty="0">
                <a:latin typeface="Tahoma" panose="020B0604030504040204" pitchFamily="34" charset="0"/>
                <a:ea typeface="Tahoma" panose="020B0604030504040204" pitchFamily="34" charset="0"/>
                <a:cs typeface="Tahoma" panose="020B0604030504040204" pitchFamily="34" charset="0"/>
              </a:rPr>
              <a:t>Lemmatization</a:t>
            </a:r>
            <a:r>
              <a:rPr lang="en-US" sz="3600" dirty="0">
                <a:latin typeface="Tahoma" panose="020B0604030504040204" pitchFamily="34" charset="0"/>
                <a:ea typeface="Tahoma" panose="020B0604030504040204" pitchFamily="34" charset="0"/>
                <a:cs typeface="Tahoma" panose="020B0604030504040204" pitchFamily="34" charset="0"/>
              </a:rPr>
              <a:t> is related to stemming, differing in that lemmatization is able to capture canonical forms based on a word's </a:t>
            </a:r>
            <a:r>
              <a:rPr lang="en-US" sz="3600" dirty="0">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lemma</a:t>
            </a:r>
            <a:r>
              <a:rPr lang="en-US" sz="3600" dirty="0">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br>
              <a:rPr lang="en-US" sz="3400" dirty="0">
                <a:latin typeface="Tahoma" panose="020B0604030504040204" pitchFamily="34" charset="0"/>
                <a:ea typeface="Tahoma" panose="020B0604030504040204" pitchFamily="34" charset="0"/>
                <a:cs typeface="Tahoma" panose="020B0604030504040204" pitchFamily="34" charset="0"/>
              </a:rPr>
            </a:br>
            <a:r>
              <a:rPr lang="en-US" sz="4000" dirty="0">
                <a:latin typeface="Tahoma" panose="020B0604030504040204" pitchFamily="34" charset="0"/>
                <a:ea typeface="Tahoma" panose="020B0604030504040204" pitchFamily="34" charset="0"/>
                <a:cs typeface="Tahoma" panose="020B0604030504040204" pitchFamily="34" charset="0"/>
              </a:rPr>
              <a:t>better → good</a:t>
            </a:r>
          </a:p>
          <a:p>
            <a:pPr algn="ctr">
              <a:lnSpc>
                <a:spcPct val="150000"/>
              </a:lnSpc>
            </a:pPr>
            <a:r>
              <a:rPr lang="en-US" sz="4000" dirty="0">
                <a:latin typeface="Tahoma" panose="020B0604030504040204" pitchFamily="34" charset="0"/>
                <a:ea typeface="Tahoma" panose="020B0604030504040204" pitchFamily="34" charset="0"/>
                <a:cs typeface="Tahoma" panose="020B0604030504040204" pitchFamily="34" charset="0"/>
              </a:rPr>
              <a:t>worse → bad</a:t>
            </a:r>
          </a:p>
          <a:p>
            <a:pPr algn="ctr">
              <a:lnSpc>
                <a:spcPct val="150000"/>
              </a:lnSpc>
            </a:pPr>
            <a:r>
              <a:rPr lang="en-US" sz="4000" dirty="0">
                <a:latin typeface="Tahoma" panose="020B0604030504040204" pitchFamily="34" charset="0"/>
                <a:ea typeface="Tahoma" panose="020B0604030504040204" pitchFamily="34" charset="0"/>
                <a:cs typeface="Tahoma" panose="020B0604030504040204" pitchFamily="34" charset="0"/>
              </a:rPr>
              <a:t>diagnosis → </a:t>
            </a:r>
            <a:r>
              <a:rPr lang="en-US" sz="4000" dirty="0" err="1">
                <a:latin typeface="Tahoma" panose="020B0604030504040204" pitchFamily="34" charset="0"/>
                <a:ea typeface="Tahoma" panose="020B0604030504040204" pitchFamily="34" charset="0"/>
                <a:cs typeface="Tahoma" panose="020B0604030504040204" pitchFamily="34" charset="0"/>
              </a:rPr>
              <a:t>diagnos</a:t>
            </a:r>
            <a:endParaRPr lang="en-US" sz="40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4000" dirty="0">
                <a:latin typeface="Tahoma" panose="020B0604030504040204" pitchFamily="34" charset="0"/>
                <a:ea typeface="Tahoma" panose="020B0604030504040204" pitchFamily="34" charset="0"/>
                <a:cs typeface="Tahoma" panose="020B0604030504040204" pitchFamily="34" charset="0"/>
              </a:rPr>
              <a:t>diagnoses → </a:t>
            </a:r>
            <a:r>
              <a:rPr lang="en-US" sz="4000" dirty="0" err="1">
                <a:latin typeface="Tahoma" panose="020B0604030504040204" pitchFamily="34" charset="0"/>
                <a:ea typeface="Tahoma" panose="020B0604030504040204" pitchFamily="34" charset="0"/>
                <a:cs typeface="Tahoma" panose="020B0604030504040204" pitchFamily="34" charset="0"/>
              </a:rPr>
              <a:t>diagnosi</a:t>
            </a:r>
            <a:endParaRPr lang="en-US" sz="40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4000" dirty="0">
                <a:latin typeface="Tahoma" panose="020B0604030504040204" pitchFamily="34" charset="0"/>
                <a:ea typeface="Tahoma" panose="020B0604030504040204" pitchFamily="34" charset="0"/>
                <a:cs typeface="Tahoma" panose="020B0604030504040204" pitchFamily="34" charset="0"/>
              </a:rPr>
              <a:t>am/are/is → be</a:t>
            </a:r>
          </a:p>
          <a:p>
            <a:pPr algn="ctr">
              <a:lnSpc>
                <a:spcPct val="150000"/>
              </a:lnSpc>
            </a:pPr>
            <a:r>
              <a:rPr lang="en-US" sz="4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00450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Core Terminologies</a:t>
            </a:r>
          </a:p>
        </p:txBody>
      </p:sp>
      <p:sp>
        <p:nvSpPr>
          <p:cNvPr id="5" name="Title 1">
            <a:extLst>
              <a:ext uri="{FF2B5EF4-FFF2-40B4-BE49-F238E27FC236}">
                <a16:creationId xmlns:a16="http://schemas.microsoft.com/office/drawing/2014/main" id="{CD54E1B7-8EBE-404B-A53A-1FEBB854EB19}"/>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Stop words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5DDA90F7-D8E4-A545-ACFD-DA0E17920B98}"/>
              </a:ext>
            </a:extLst>
          </p:cNvPr>
          <p:cNvSpPr/>
          <p:nvPr/>
        </p:nvSpPr>
        <p:spPr>
          <a:xfrm>
            <a:off x="838200" y="3156932"/>
            <a:ext cx="10515600" cy="2417650"/>
          </a:xfrm>
          <a:prstGeom prst="rect">
            <a:avLst/>
          </a:prstGeom>
        </p:spPr>
        <p:txBody>
          <a:bodyPr wrap="square">
            <a:spAutoFit/>
          </a:bodyPr>
          <a:lstStyle/>
          <a:p>
            <a:pPr algn="ctr">
              <a:lnSpc>
                <a:spcPct val="150000"/>
              </a:lnSpc>
            </a:pPr>
            <a:endParaRPr lang="en-US" sz="32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sz="2400" dirty="0">
                <a:latin typeface="Tahoma" panose="020B0604030504040204" pitchFamily="34" charset="0"/>
                <a:ea typeface="Tahoma" panose="020B0604030504040204" pitchFamily="34" charset="0"/>
                <a:cs typeface="Tahoma" panose="020B0604030504040204" pitchFamily="34" charset="0"/>
              </a:rPr>
              <a:t>In</a:t>
            </a:r>
            <a:r>
              <a:rPr lang="en-US" sz="2400" strike="sngStrike" dirty="0">
                <a:latin typeface="Tahoma" panose="020B0604030504040204" pitchFamily="34" charset="0"/>
                <a:ea typeface="Tahoma" panose="020B0604030504040204" pitchFamily="34" charset="0"/>
                <a:cs typeface="Tahoma" panose="020B0604030504040204" pitchFamily="34" charset="0"/>
              </a:rPr>
              <a:t> the </a:t>
            </a:r>
            <a:r>
              <a:rPr lang="en-US" sz="2400" dirty="0">
                <a:latin typeface="Tahoma" panose="020B0604030504040204" pitchFamily="34" charset="0"/>
                <a:ea typeface="Tahoma" panose="020B0604030504040204" pitchFamily="34" charset="0"/>
                <a:cs typeface="Tahoma" panose="020B0604030504040204" pitchFamily="34" charset="0"/>
              </a:rPr>
              <a:t>century, data is </a:t>
            </a:r>
            <a:r>
              <a:rPr lang="en-US" sz="2400" strike="sngStrike" dirty="0">
                <a:latin typeface="Tahoma" panose="020B0604030504040204" pitchFamily="34" charset="0"/>
                <a:ea typeface="Tahoma" panose="020B0604030504040204" pitchFamily="34" charset="0"/>
                <a:cs typeface="Tahoma" panose="020B0604030504040204" pitchFamily="34" charset="0"/>
              </a:rPr>
              <a:t>the</a:t>
            </a:r>
            <a:r>
              <a:rPr lang="en-US" sz="2400" dirty="0">
                <a:latin typeface="Tahoma" panose="020B0604030504040204" pitchFamily="34" charset="0"/>
                <a:ea typeface="Tahoma" panose="020B0604030504040204" pitchFamily="34" charset="0"/>
                <a:cs typeface="Tahoma" panose="020B0604030504040204" pitchFamily="34" charset="0"/>
              </a:rPr>
              <a:t> most important keyword </a:t>
            </a:r>
          </a:p>
          <a:p>
            <a:pPr algn="ctr">
              <a:lnSpc>
                <a:spcPct val="150000"/>
              </a:lnSpc>
            </a:pPr>
            <a:r>
              <a:rPr lang="en-US" sz="2400" dirty="0">
                <a:latin typeface="Tahoma" panose="020B0604030504040204" pitchFamily="34" charset="0"/>
                <a:ea typeface="Tahoma" panose="020B0604030504040204" pitchFamily="34" charset="0"/>
                <a:cs typeface="Tahoma" panose="020B0604030504040204" pitchFamily="34" charset="0"/>
              </a:rPr>
              <a:t>describing </a:t>
            </a:r>
            <a:r>
              <a:rPr lang="en-US" sz="2400" strike="sngStrike" dirty="0">
                <a:latin typeface="Tahoma" panose="020B0604030504040204" pitchFamily="34" charset="0"/>
                <a:ea typeface="Tahoma" panose="020B0604030504040204" pitchFamily="34" charset="0"/>
                <a:cs typeface="Tahoma" panose="020B0604030504040204" pitchFamily="34" charset="0"/>
              </a:rPr>
              <a:t>the</a:t>
            </a:r>
            <a:r>
              <a:rPr lang="en-US" sz="2400" dirty="0">
                <a:latin typeface="Tahoma" panose="020B0604030504040204" pitchFamily="34" charset="0"/>
                <a:ea typeface="Tahoma" panose="020B0604030504040204" pitchFamily="34" charset="0"/>
                <a:cs typeface="Tahoma" panose="020B0604030504040204" pitchFamily="34" charset="0"/>
              </a:rPr>
              <a:t> world that we are living in.</a:t>
            </a:r>
          </a:p>
          <a:p>
            <a:pPr algn="ctr">
              <a:lnSpc>
                <a:spcPct val="150000"/>
              </a:lnSpc>
            </a:pPr>
            <a:r>
              <a:rPr lang="en-US" sz="2400" dirty="0">
                <a:latin typeface="Tahoma" panose="020B0604030504040204" pitchFamily="34" charset="0"/>
                <a:ea typeface="Tahoma" panose="020B0604030504040204" pitchFamily="34" charset="0"/>
                <a:cs typeface="Tahoma" panose="020B0604030504040204" pitchFamily="34" charset="0"/>
              </a:rPr>
              <a:t>…</a:t>
            </a:r>
          </a:p>
        </p:txBody>
      </p:sp>
      <p:sp>
        <p:nvSpPr>
          <p:cNvPr id="4" name="Rectangle 3">
            <a:extLst>
              <a:ext uri="{FF2B5EF4-FFF2-40B4-BE49-F238E27FC236}">
                <a16:creationId xmlns:a16="http://schemas.microsoft.com/office/drawing/2014/main" id="{82D7B1E0-ECD9-9847-A26A-D8FA8710CE20}"/>
              </a:ext>
            </a:extLst>
          </p:cNvPr>
          <p:cNvSpPr/>
          <p:nvPr/>
        </p:nvSpPr>
        <p:spPr>
          <a:xfrm>
            <a:off x="2775284" y="2146598"/>
            <a:ext cx="6641432" cy="1282402"/>
          </a:xfrm>
          <a:prstGeom prst="rect">
            <a:avLst/>
          </a:prstGeom>
        </p:spPr>
        <p:txBody>
          <a:bodyPr wrap="square">
            <a:spAutoFit/>
          </a:bodyPr>
          <a:lstStyle/>
          <a:p>
            <a:pPr marL="342900" indent="-342900">
              <a:lnSpc>
                <a:spcPct val="150000"/>
              </a:lnSpc>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filtered out before further processing of text</a:t>
            </a:r>
          </a:p>
          <a:p>
            <a:pPr marL="342900" indent="-342900">
              <a:lnSpc>
                <a:spcPct val="150000"/>
              </a:lnSpc>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contribute little to overall meaning</a:t>
            </a:r>
          </a:p>
          <a:p>
            <a:pPr marL="342900" indent="-342900">
              <a:lnSpc>
                <a:spcPct val="150000"/>
              </a:lnSpc>
              <a:buFont typeface="Arial" panose="020B0604020202020204" pitchFamily="34" charset="0"/>
              <a:buChar char="•"/>
            </a:pPr>
            <a:r>
              <a:rPr lang="en-US" b="1" dirty="0">
                <a:latin typeface="Tahoma" panose="020B0604030504040204" pitchFamily="34" charset="0"/>
                <a:ea typeface="Tahoma" panose="020B0604030504040204" pitchFamily="34" charset="0"/>
                <a:cs typeface="Tahoma" panose="020B0604030504040204" pitchFamily="34" charset="0"/>
              </a:rPr>
              <a:t>generally the most common words in a language</a:t>
            </a:r>
            <a:r>
              <a:rPr lang="en-US"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047179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Core Terminologies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Part-Of-Speech (POS) tagging</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646A80CA-939F-4646-AD03-CF280AA74706}"/>
              </a:ext>
            </a:extLst>
          </p:cNvPr>
          <p:cNvPicPr>
            <a:picLocks noChangeAspect="1"/>
          </p:cNvPicPr>
          <p:nvPr/>
        </p:nvPicPr>
        <p:blipFill>
          <a:blip r:embed="rId3"/>
          <a:stretch>
            <a:fillRect/>
          </a:stretch>
        </p:blipFill>
        <p:spPr>
          <a:xfrm>
            <a:off x="420051" y="2275892"/>
            <a:ext cx="5675949" cy="2865720"/>
          </a:xfrm>
          <a:prstGeom prst="rect">
            <a:avLst/>
          </a:prstGeom>
        </p:spPr>
      </p:pic>
      <p:sp>
        <p:nvSpPr>
          <p:cNvPr id="8" name="Rectangle 7">
            <a:extLst>
              <a:ext uri="{FF2B5EF4-FFF2-40B4-BE49-F238E27FC236}">
                <a16:creationId xmlns:a16="http://schemas.microsoft.com/office/drawing/2014/main" id="{1039813A-38C9-F64A-BD3D-3B5857B24C8F}"/>
              </a:ext>
            </a:extLst>
          </p:cNvPr>
          <p:cNvSpPr/>
          <p:nvPr/>
        </p:nvSpPr>
        <p:spPr>
          <a:xfrm>
            <a:off x="6320118" y="2141422"/>
            <a:ext cx="5871882" cy="4247317"/>
          </a:xfrm>
          <a:prstGeom prst="rect">
            <a:avLst/>
          </a:prstGeom>
        </p:spPr>
        <p:txBody>
          <a:bodyPr wrap="square">
            <a:spAutoFit/>
          </a:bodyPr>
          <a:lstStyle/>
          <a:p>
            <a:pPr>
              <a:spcBef>
                <a:spcPts val="1200"/>
              </a:spcBef>
              <a:buFont typeface="Arial" panose="020B0604020202020204" pitchFamily="34" charset="0"/>
              <a:buChar char="•"/>
            </a:pPr>
            <a:r>
              <a:rPr lang="en-US" dirty="0">
                <a:latin typeface="medium-content-serif-font"/>
              </a:rPr>
              <a:t>Proper Noun (NP) </a:t>
            </a:r>
          </a:p>
          <a:p>
            <a:pPr>
              <a:spcBef>
                <a:spcPts val="1200"/>
              </a:spcBef>
              <a:buFont typeface="Arial" panose="020B0604020202020204" pitchFamily="34" charset="0"/>
              <a:buChar char="•"/>
            </a:pPr>
            <a:r>
              <a:rPr lang="en-US" dirty="0">
                <a:latin typeface="medium-content-serif-font"/>
              </a:rPr>
              <a:t>Noun (NN)- Daniel, London, …</a:t>
            </a:r>
          </a:p>
          <a:p>
            <a:pPr>
              <a:spcBef>
                <a:spcPts val="1200"/>
              </a:spcBef>
              <a:buFont typeface="Arial" panose="020B0604020202020204" pitchFamily="34" charset="0"/>
              <a:buChar char="•"/>
            </a:pPr>
            <a:r>
              <a:rPr lang="en-US" dirty="0">
                <a:latin typeface="medium-content-serif-font"/>
              </a:rPr>
              <a:t>Verb (VBD)- go, speak, run, are, is, …</a:t>
            </a:r>
          </a:p>
          <a:p>
            <a:pPr>
              <a:spcBef>
                <a:spcPts val="1200"/>
              </a:spcBef>
              <a:buFont typeface="Arial" panose="020B0604020202020204" pitchFamily="34" charset="0"/>
              <a:buChar char="•"/>
            </a:pPr>
            <a:r>
              <a:rPr lang="en-US" dirty="0">
                <a:latin typeface="medium-content-serif-font"/>
              </a:rPr>
              <a:t>Adjective(JJ)- big, happy, green, …</a:t>
            </a:r>
          </a:p>
          <a:p>
            <a:pPr>
              <a:spcBef>
                <a:spcPts val="1200"/>
              </a:spcBef>
              <a:buFont typeface="Arial" panose="020B0604020202020204" pitchFamily="34" charset="0"/>
              <a:buChar char="•"/>
            </a:pPr>
            <a:r>
              <a:rPr lang="en-US" dirty="0">
                <a:latin typeface="medium-content-serif-font"/>
              </a:rPr>
              <a:t>Adverb(AD)- slowly, quietly, very, tomorrow, …</a:t>
            </a:r>
          </a:p>
          <a:p>
            <a:pPr>
              <a:spcBef>
                <a:spcPts val="1200"/>
              </a:spcBef>
              <a:buFont typeface="Arial" panose="020B0604020202020204" pitchFamily="34" charset="0"/>
              <a:buChar char="•"/>
            </a:pPr>
            <a:r>
              <a:rPr lang="en-US" dirty="0">
                <a:latin typeface="medium-content-serif-font"/>
              </a:rPr>
              <a:t>Preposition (IN)- at, on, in, from, …</a:t>
            </a:r>
          </a:p>
          <a:p>
            <a:pPr>
              <a:spcBef>
                <a:spcPts val="1200"/>
              </a:spcBef>
              <a:buFont typeface="Arial" panose="020B0604020202020204" pitchFamily="34" charset="0"/>
              <a:buChar char="•"/>
            </a:pPr>
            <a:r>
              <a:rPr lang="en-US" dirty="0">
                <a:latin typeface="medium-content-serif-font"/>
              </a:rPr>
              <a:t>Conjunction (CON)- and, or, but, because, …</a:t>
            </a:r>
          </a:p>
          <a:p>
            <a:pPr>
              <a:spcBef>
                <a:spcPts val="1200"/>
              </a:spcBef>
              <a:buFont typeface="Arial" panose="020B0604020202020204" pitchFamily="34" charset="0"/>
              <a:buChar char="•"/>
            </a:pPr>
            <a:r>
              <a:rPr lang="en-US" dirty="0">
                <a:latin typeface="medium-content-serif-font"/>
              </a:rPr>
              <a:t>Pronoun(PRO)- I, you, we, they, he, she, …</a:t>
            </a:r>
          </a:p>
          <a:p>
            <a:pPr>
              <a:spcBef>
                <a:spcPts val="1200"/>
              </a:spcBef>
              <a:buFont typeface="Arial" panose="020B0604020202020204" pitchFamily="34" charset="0"/>
              <a:buChar char="•"/>
            </a:pPr>
            <a:r>
              <a:rPr lang="en-US" dirty="0">
                <a:latin typeface="medium-content-serif-font"/>
              </a:rPr>
              <a:t>Interjection (INT)- Ouch! Wow! …</a:t>
            </a:r>
          </a:p>
          <a:p>
            <a:pPr>
              <a:spcBef>
                <a:spcPts val="1200"/>
              </a:spcBef>
              <a:buFont typeface="Arial" panose="020B0604020202020204" pitchFamily="34" charset="0"/>
              <a:buChar char="•"/>
            </a:pPr>
            <a:r>
              <a:rPr lang="en-US" b="0" i="0" dirty="0">
                <a:effectLst/>
                <a:latin typeface="medium-content-serif-font"/>
              </a:rPr>
              <a:t>Determinant(DT) </a:t>
            </a:r>
          </a:p>
        </p:txBody>
      </p:sp>
    </p:spTree>
    <p:extLst>
      <p:ext uri="{BB962C8B-B14F-4D97-AF65-F5344CB8AC3E}">
        <p14:creationId xmlns:p14="http://schemas.microsoft.com/office/powerpoint/2010/main" val="2801825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a:t>
            </a:r>
          </a:p>
        </p:txBody>
      </p:sp>
      <p:sp>
        <p:nvSpPr>
          <p:cNvPr id="4" name="Title 1">
            <a:extLst>
              <a:ext uri="{FF2B5EF4-FFF2-40B4-BE49-F238E27FC236}">
                <a16:creationId xmlns:a16="http://schemas.microsoft.com/office/drawing/2014/main" id="{7BADE6F5-FE96-344E-811B-89E83E63407E}"/>
              </a:ext>
            </a:extLst>
          </p:cNvPr>
          <p:cNvSpPr txBox="1">
            <a:spLocks/>
          </p:cNvSpPr>
          <p:nvPr/>
        </p:nvSpPr>
        <p:spPr>
          <a:xfrm>
            <a:off x="838200" y="2322870"/>
            <a:ext cx="10515600" cy="3436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600" dirty="0">
                <a:latin typeface="Tahoma" panose="020B0604030504040204" pitchFamily="34" charset="0"/>
                <a:ea typeface="Tahoma" panose="020B0604030504040204" pitchFamily="34" charset="0"/>
                <a:cs typeface="Tahoma" panose="020B0604030504040204" pitchFamily="34" charset="0"/>
              </a:rPr>
              <a:t>Python: </a:t>
            </a:r>
            <a:br>
              <a:rPr lang="en-US" sz="3600" dirty="0">
                <a:latin typeface="Tahoma" panose="020B0604030504040204" pitchFamily="34" charset="0"/>
                <a:ea typeface="Tahoma" panose="020B0604030504040204" pitchFamily="34" charset="0"/>
                <a:cs typeface="Tahoma" panose="020B0604030504040204" pitchFamily="34" charset="0"/>
              </a:rPr>
            </a:br>
            <a:r>
              <a:rPr lang="en-US" sz="3600" dirty="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 NLP requires Machine-Learning algorithms</a:t>
            </a:r>
          </a:p>
          <a:p>
            <a:pPr>
              <a:lnSpc>
                <a:spcPct val="100000"/>
              </a:lnSpc>
            </a:pPr>
            <a:r>
              <a:rPr lang="en-US" sz="2800" dirty="0">
                <a:latin typeface="Tahoma" panose="020B0604030504040204" pitchFamily="34" charset="0"/>
                <a:ea typeface="Tahoma" panose="020B0604030504040204" pitchFamily="34" charset="0"/>
                <a:cs typeface="Tahoma" panose="020B0604030504040204" pitchFamily="34" charset="0"/>
              </a:rPr>
              <a:t>	- Python offers both NLP and ML packages</a:t>
            </a:r>
          </a:p>
          <a:p>
            <a:pPr>
              <a:lnSpc>
                <a:spcPct val="160000"/>
              </a:lnSpc>
            </a:pPr>
            <a:r>
              <a:rPr lang="en-US" sz="3600" dirty="0">
                <a:latin typeface="Tahoma" panose="020B0604030504040204" pitchFamily="34" charset="0"/>
                <a:ea typeface="Tahoma" panose="020B0604030504040204" pitchFamily="34" charset="0"/>
                <a:cs typeface="Tahoma" panose="020B0604030504040204" pitchFamily="34" charset="0"/>
              </a:rPr>
              <a:t>NLTK (Natural Language Tool Kit) : </a:t>
            </a:r>
          </a:p>
          <a:p>
            <a:pPr>
              <a:lnSpc>
                <a:spcPct val="160000"/>
              </a:lnSpc>
            </a:pPr>
            <a:r>
              <a:rPr lang="en-US" sz="3600" dirty="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 One of the widely used Python package</a:t>
            </a:r>
            <a:endParaRPr lang="en-US" sz="3600" dirty="0">
              <a:latin typeface="Tahoma" panose="020B0604030504040204" pitchFamily="34" charset="0"/>
              <a:ea typeface="Tahoma" panose="020B0604030504040204" pitchFamily="34" charset="0"/>
              <a:cs typeface="Tahoma" panose="020B0604030504040204" pitchFamily="34" charset="0"/>
            </a:endParaRPr>
          </a:p>
          <a:p>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Technologies applied</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4772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Test Samples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532F8713-0C08-9D43-A306-C5597DEF79A0}"/>
              </a:ext>
            </a:extLst>
          </p:cNvPr>
          <p:cNvPicPr>
            <a:picLocks noChangeAspect="1"/>
          </p:cNvPicPr>
          <p:nvPr/>
        </p:nvPicPr>
        <p:blipFill>
          <a:blip r:embed="rId3"/>
          <a:stretch>
            <a:fillRect/>
          </a:stretch>
        </p:blipFill>
        <p:spPr>
          <a:xfrm>
            <a:off x="354989" y="2423810"/>
            <a:ext cx="5741011" cy="2909827"/>
          </a:xfrm>
          <a:prstGeom prst="rect">
            <a:avLst/>
          </a:prstGeom>
        </p:spPr>
      </p:pic>
      <p:pic>
        <p:nvPicPr>
          <p:cNvPr id="7" name="Picture 6">
            <a:extLst>
              <a:ext uri="{FF2B5EF4-FFF2-40B4-BE49-F238E27FC236}">
                <a16:creationId xmlns:a16="http://schemas.microsoft.com/office/drawing/2014/main" id="{E65889A8-0979-C742-8D9A-88AEDF320465}"/>
              </a:ext>
            </a:extLst>
          </p:cNvPr>
          <p:cNvPicPr>
            <a:picLocks noChangeAspect="1"/>
          </p:cNvPicPr>
          <p:nvPr/>
        </p:nvPicPr>
        <p:blipFill>
          <a:blip r:embed="rId4"/>
          <a:stretch>
            <a:fillRect/>
          </a:stretch>
        </p:blipFill>
        <p:spPr>
          <a:xfrm>
            <a:off x="2644728" y="4071597"/>
            <a:ext cx="6705790" cy="2654816"/>
          </a:xfrm>
          <a:prstGeom prst="rect">
            <a:avLst/>
          </a:prstGeom>
          <a:ln>
            <a:solidFill>
              <a:schemeClr val="bg1"/>
            </a:solidFill>
          </a:ln>
        </p:spPr>
      </p:pic>
      <p:pic>
        <p:nvPicPr>
          <p:cNvPr id="9" name="Picture 8">
            <a:extLst>
              <a:ext uri="{FF2B5EF4-FFF2-40B4-BE49-F238E27FC236}">
                <a16:creationId xmlns:a16="http://schemas.microsoft.com/office/drawing/2014/main" id="{800D86C9-0D1A-2E49-8E42-3BFE0F2D1AD8}"/>
              </a:ext>
            </a:extLst>
          </p:cNvPr>
          <p:cNvPicPr>
            <a:picLocks noChangeAspect="1"/>
          </p:cNvPicPr>
          <p:nvPr/>
        </p:nvPicPr>
        <p:blipFill>
          <a:blip r:embed="rId5"/>
          <a:stretch>
            <a:fillRect/>
          </a:stretch>
        </p:blipFill>
        <p:spPr>
          <a:xfrm>
            <a:off x="5753475" y="2901921"/>
            <a:ext cx="5969356" cy="2909827"/>
          </a:xfrm>
          <a:prstGeom prst="rect">
            <a:avLst/>
          </a:prstGeom>
          <a:ln>
            <a:solidFill>
              <a:schemeClr val="bg1"/>
            </a:solidFill>
          </a:ln>
        </p:spPr>
      </p:pic>
      <p:sp>
        <p:nvSpPr>
          <p:cNvPr id="3" name="TextBox 2">
            <a:extLst>
              <a:ext uri="{FF2B5EF4-FFF2-40B4-BE49-F238E27FC236}">
                <a16:creationId xmlns:a16="http://schemas.microsoft.com/office/drawing/2014/main" id="{833D2DD4-F04A-9B47-9236-C597C752E2B9}"/>
              </a:ext>
            </a:extLst>
          </p:cNvPr>
          <p:cNvSpPr txBox="1"/>
          <p:nvPr/>
        </p:nvSpPr>
        <p:spPr>
          <a:xfrm>
            <a:off x="3999593" y="1984133"/>
            <a:ext cx="4192814" cy="369332"/>
          </a:xfrm>
          <a:prstGeom prst="rect">
            <a:avLst/>
          </a:prstGeom>
          <a:noFill/>
        </p:spPr>
        <p:txBody>
          <a:bodyPr wrap="none" rtlCol="0">
            <a:spAutoFit/>
          </a:bodyPr>
          <a:lstStyle/>
          <a:p>
            <a:r>
              <a:rPr lang="en-US" dirty="0"/>
              <a:t>20 Deidentified Pathology report samples</a:t>
            </a:r>
          </a:p>
        </p:txBody>
      </p:sp>
    </p:spTree>
    <p:extLst>
      <p:ext uri="{BB962C8B-B14F-4D97-AF65-F5344CB8AC3E}">
        <p14:creationId xmlns:p14="http://schemas.microsoft.com/office/powerpoint/2010/main" val="841812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1F9BEF87-3F3E-3F4E-8EDE-02AE7B36A21A}"/>
              </a:ext>
            </a:extLst>
          </p:cNvPr>
          <p:cNvPicPr>
            <a:picLocks noChangeAspect="1"/>
          </p:cNvPicPr>
          <p:nvPr/>
        </p:nvPicPr>
        <p:blipFill>
          <a:blip r:embed="rId2"/>
          <a:stretch>
            <a:fillRect/>
          </a:stretch>
        </p:blipFill>
        <p:spPr>
          <a:xfrm>
            <a:off x="587617" y="2843055"/>
            <a:ext cx="5156200" cy="2707140"/>
          </a:xfrm>
          <a:prstGeom prst="rect">
            <a:avLst/>
          </a:prstGeom>
        </p:spPr>
      </p:pic>
      <p:sp>
        <p:nvSpPr>
          <p:cNvPr id="7" name="TextBox 6">
            <a:extLst>
              <a:ext uri="{FF2B5EF4-FFF2-40B4-BE49-F238E27FC236}">
                <a16:creationId xmlns:a16="http://schemas.microsoft.com/office/drawing/2014/main" id="{E69A74ED-060A-7A4D-89A8-0CCD7A9230A6}"/>
              </a:ext>
            </a:extLst>
          </p:cNvPr>
          <p:cNvSpPr txBox="1"/>
          <p:nvPr/>
        </p:nvSpPr>
        <p:spPr>
          <a:xfrm>
            <a:off x="521339" y="2109933"/>
            <a:ext cx="5288756"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1. Import necessary Python packages</a:t>
            </a:r>
          </a:p>
        </p:txBody>
      </p:sp>
      <p:sp>
        <p:nvSpPr>
          <p:cNvPr id="8" name="TextBox 7">
            <a:extLst>
              <a:ext uri="{FF2B5EF4-FFF2-40B4-BE49-F238E27FC236}">
                <a16:creationId xmlns:a16="http://schemas.microsoft.com/office/drawing/2014/main" id="{8D8FA986-0F1B-684C-8935-69B56797B417}"/>
              </a:ext>
            </a:extLst>
          </p:cNvPr>
          <p:cNvSpPr txBox="1"/>
          <p:nvPr/>
        </p:nvSpPr>
        <p:spPr>
          <a:xfrm>
            <a:off x="5844905" y="2109933"/>
            <a:ext cx="6436570" cy="830997"/>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2. Setting Stemming/Normalization standards </a:t>
            </a:r>
            <a:br>
              <a:rPr lang="en-US" sz="2400" dirty="0">
                <a:latin typeface="Tahoma" panose="020B0604030504040204" pitchFamily="34" charset="0"/>
                <a:ea typeface="Tahoma" panose="020B0604030504040204" pitchFamily="34" charset="0"/>
                <a:cs typeface="Tahoma" panose="020B0604030504040204" pitchFamily="34" charset="0"/>
              </a:rPr>
            </a:br>
            <a:r>
              <a:rPr lang="en-US" sz="2400" dirty="0">
                <a:latin typeface="Tahoma" panose="020B0604030504040204" pitchFamily="34" charset="0"/>
                <a:ea typeface="Tahoma" panose="020B0604030504040204" pitchFamily="34" charset="0"/>
                <a:cs typeface="Tahoma" panose="020B0604030504040204" pitchFamily="34" charset="0"/>
              </a:rPr>
              <a:t>and a list of stop words</a:t>
            </a:r>
          </a:p>
        </p:txBody>
      </p:sp>
      <p:pic>
        <p:nvPicPr>
          <p:cNvPr id="10" name="Picture 9">
            <a:extLst>
              <a:ext uri="{FF2B5EF4-FFF2-40B4-BE49-F238E27FC236}">
                <a16:creationId xmlns:a16="http://schemas.microsoft.com/office/drawing/2014/main" id="{E8A1A1AA-0C89-A448-A34D-B47FF71ADB01}"/>
              </a:ext>
            </a:extLst>
          </p:cNvPr>
          <p:cNvPicPr>
            <a:picLocks noChangeAspect="1"/>
          </p:cNvPicPr>
          <p:nvPr/>
        </p:nvPicPr>
        <p:blipFill>
          <a:blip r:embed="rId3"/>
          <a:stretch>
            <a:fillRect/>
          </a:stretch>
        </p:blipFill>
        <p:spPr>
          <a:xfrm>
            <a:off x="6096000" y="3360175"/>
            <a:ext cx="5934381" cy="1074016"/>
          </a:xfrm>
          <a:prstGeom prst="rect">
            <a:avLst/>
          </a:prstGeom>
        </p:spPr>
      </p:pic>
    </p:spTree>
    <p:extLst>
      <p:ext uri="{BB962C8B-B14F-4D97-AF65-F5344CB8AC3E}">
        <p14:creationId xmlns:p14="http://schemas.microsoft.com/office/powerpoint/2010/main" val="204647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429221" y="2071167"/>
            <a:ext cx="7111177"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3. Setting indicators to find location of information </a:t>
            </a:r>
          </a:p>
        </p:txBody>
      </p:sp>
      <p:pic>
        <p:nvPicPr>
          <p:cNvPr id="4" name="Picture 3">
            <a:extLst>
              <a:ext uri="{FF2B5EF4-FFF2-40B4-BE49-F238E27FC236}">
                <a16:creationId xmlns:a16="http://schemas.microsoft.com/office/drawing/2014/main" id="{9389DBBE-1B4B-CD41-B873-6F77112F59B8}"/>
              </a:ext>
            </a:extLst>
          </p:cNvPr>
          <p:cNvPicPr>
            <a:picLocks noChangeAspect="1"/>
          </p:cNvPicPr>
          <p:nvPr/>
        </p:nvPicPr>
        <p:blipFill rotWithShape="1">
          <a:blip r:embed="rId2"/>
          <a:srcRect b="18342"/>
          <a:stretch/>
        </p:blipFill>
        <p:spPr>
          <a:xfrm>
            <a:off x="429221" y="2694569"/>
            <a:ext cx="7302500" cy="1078534"/>
          </a:xfrm>
          <a:prstGeom prst="rect">
            <a:avLst/>
          </a:prstGeom>
        </p:spPr>
      </p:pic>
      <p:sp>
        <p:nvSpPr>
          <p:cNvPr id="11" name="TextBox 10">
            <a:extLst>
              <a:ext uri="{FF2B5EF4-FFF2-40B4-BE49-F238E27FC236}">
                <a16:creationId xmlns:a16="http://schemas.microsoft.com/office/drawing/2014/main" id="{4735FED8-0A02-F544-9136-84DDE0F1A5EE}"/>
              </a:ext>
            </a:extLst>
          </p:cNvPr>
          <p:cNvSpPr txBox="1"/>
          <p:nvPr/>
        </p:nvSpPr>
        <p:spPr>
          <a:xfrm>
            <a:off x="429221" y="4325080"/>
            <a:ext cx="6111609"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4. locate report files and import into Python</a:t>
            </a:r>
          </a:p>
        </p:txBody>
      </p:sp>
      <p:pic>
        <p:nvPicPr>
          <p:cNvPr id="12" name="Picture 11">
            <a:extLst>
              <a:ext uri="{FF2B5EF4-FFF2-40B4-BE49-F238E27FC236}">
                <a16:creationId xmlns:a16="http://schemas.microsoft.com/office/drawing/2014/main" id="{7A680DF6-A4D8-2647-A37E-44699109625C}"/>
              </a:ext>
            </a:extLst>
          </p:cNvPr>
          <p:cNvPicPr>
            <a:picLocks noChangeAspect="1"/>
          </p:cNvPicPr>
          <p:nvPr/>
        </p:nvPicPr>
        <p:blipFill rotWithShape="1">
          <a:blip r:embed="rId2"/>
          <a:srcRect t="80114"/>
          <a:stretch/>
        </p:blipFill>
        <p:spPr>
          <a:xfrm>
            <a:off x="429221" y="4966636"/>
            <a:ext cx="7302500" cy="262656"/>
          </a:xfrm>
          <a:prstGeom prst="rect">
            <a:avLst/>
          </a:prstGeom>
        </p:spPr>
      </p:pic>
      <p:pic>
        <p:nvPicPr>
          <p:cNvPr id="13" name="Picture 12">
            <a:extLst>
              <a:ext uri="{FF2B5EF4-FFF2-40B4-BE49-F238E27FC236}">
                <a16:creationId xmlns:a16="http://schemas.microsoft.com/office/drawing/2014/main" id="{0F70F3C8-0537-9745-9160-C9445BF7D4AE}"/>
              </a:ext>
            </a:extLst>
          </p:cNvPr>
          <p:cNvPicPr>
            <a:picLocks noChangeAspect="1"/>
          </p:cNvPicPr>
          <p:nvPr/>
        </p:nvPicPr>
        <p:blipFill>
          <a:blip r:embed="rId3"/>
          <a:stretch>
            <a:fillRect/>
          </a:stretch>
        </p:blipFill>
        <p:spPr>
          <a:xfrm>
            <a:off x="429221" y="5409095"/>
            <a:ext cx="10021065" cy="622300"/>
          </a:xfrm>
          <a:prstGeom prst="rect">
            <a:avLst/>
          </a:prstGeom>
        </p:spPr>
      </p:pic>
    </p:spTree>
    <p:extLst>
      <p:ext uri="{BB962C8B-B14F-4D97-AF65-F5344CB8AC3E}">
        <p14:creationId xmlns:p14="http://schemas.microsoft.com/office/powerpoint/2010/main" val="1319638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143637" y="2134540"/>
            <a:ext cx="5495735"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5. Setting UMLS to  test existing values</a:t>
            </a:r>
          </a:p>
        </p:txBody>
      </p:sp>
      <p:pic>
        <p:nvPicPr>
          <p:cNvPr id="4" name="Picture 3">
            <a:extLst>
              <a:ext uri="{FF2B5EF4-FFF2-40B4-BE49-F238E27FC236}">
                <a16:creationId xmlns:a16="http://schemas.microsoft.com/office/drawing/2014/main" id="{5EDA35D3-DAEF-714A-9672-2FE58475BC8A}"/>
              </a:ext>
            </a:extLst>
          </p:cNvPr>
          <p:cNvPicPr>
            <a:picLocks noChangeAspect="1"/>
          </p:cNvPicPr>
          <p:nvPr/>
        </p:nvPicPr>
        <p:blipFill>
          <a:blip r:embed="rId3"/>
          <a:stretch>
            <a:fillRect/>
          </a:stretch>
        </p:blipFill>
        <p:spPr>
          <a:xfrm>
            <a:off x="3851210" y="2681396"/>
            <a:ext cx="4489580" cy="4093581"/>
          </a:xfrm>
          <a:prstGeom prst="rect">
            <a:avLst/>
          </a:prstGeom>
        </p:spPr>
      </p:pic>
    </p:spTree>
    <p:extLst>
      <p:ext uri="{BB962C8B-B14F-4D97-AF65-F5344CB8AC3E}">
        <p14:creationId xmlns:p14="http://schemas.microsoft.com/office/powerpoint/2010/main" val="174375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Step 5 +</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Unified Medical Language System (UMLS)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399FA797-62E8-034D-B6E4-AB4594C01529}"/>
              </a:ext>
            </a:extLst>
          </p:cNvPr>
          <p:cNvSpPr txBox="1"/>
          <p:nvPr/>
        </p:nvSpPr>
        <p:spPr>
          <a:xfrm>
            <a:off x="1134762" y="2213744"/>
            <a:ext cx="9922476" cy="278698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UMLS is a repository of biomedical vocabularies developed by US National Library of Medicine.</a:t>
            </a:r>
          </a:p>
          <a:p>
            <a:pPr marL="342900" indent="-342900">
              <a:lnSpc>
                <a:spcPct val="150000"/>
              </a:lnSpc>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Integrates over 2 million names for 900,000 concepts from more than 60 families of biomedical vocabularies, as well as 12 million relation among these concepts.  </a:t>
            </a:r>
          </a:p>
        </p:txBody>
      </p:sp>
    </p:spTree>
    <p:extLst>
      <p:ext uri="{BB962C8B-B14F-4D97-AF65-F5344CB8AC3E}">
        <p14:creationId xmlns:p14="http://schemas.microsoft.com/office/powerpoint/2010/main" val="1386523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D2384848-9547-484F-825F-46D9406531D6}"/>
              </a:ext>
            </a:extLst>
          </p:cNvPr>
          <p:cNvSpPr txBox="1"/>
          <p:nvPr/>
        </p:nvSpPr>
        <p:spPr>
          <a:xfrm>
            <a:off x="312079" y="2423810"/>
            <a:ext cx="10102574"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6. Tokenization by words, filtering against stop words, and lemmatization</a:t>
            </a:r>
          </a:p>
        </p:txBody>
      </p:sp>
      <p:pic>
        <p:nvPicPr>
          <p:cNvPr id="11" name="Picture 10">
            <a:extLst>
              <a:ext uri="{FF2B5EF4-FFF2-40B4-BE49-F238E27FC236}">
                <a16:creationId xmlns:a16="http://schemas.microsoft.com/office/drawing/2014/main" id="{F7D11959-F9C4-C942-B20F-FFCF3D835040}"/>
              </a:ext>
            </a:extLst>
          </p:cNvPr>
          <p:cNvPicPr>
            <a:picLocks noChangeAspect="1"/>
          </p:cNvPicPr>
          <p:nvPr/>
        </p:nvPicPr>
        <p:blipFill rotWithShape="1">
          <a:blip r:embed="rId2"/>
          <a:srcRect b="11181"/>
          <a:stretch/>
        </p:blipFill>
        <p:spPr>
          <a:xfrm>
            <a:off x="670092" y="3067921"/>
            <a:ext cx="11188699" cy="2229338"/>
          </a:xfrm>
          <a:prstGeom prst="rect">
            <a:avLst/>
          </a:prstGeom>
        </p:spPr>
      </p:pic>
    </p:spTree>
    <p:extLst>
      <p:ext uri="{BB962C8B-B14F-4D97-AF65-F5344CB8AC3E}">
        <p14:creationId xmlns:p14="http://schemas.microsoft.com/office/powerpoint/2010/main" val="101287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INTRODUCTION</a:t>
            </a:r>
          </a:p>
        </p:txBody>
      </p:sp>
      <p:sp>
        <p:nvSpPr>
          <p:cNvPr id="4" name="Title 1">
            <a:extLst>
              <a:ext uri="{FF2B5EF4-FFF2-40B4-BE49-F238E27FC236}">
                <a16:creationId xmlns:a16="http://schemas.microsoft.com/office/drawing/2014/main" id="{7BADE6F5-FE96-344E-811B-89E83E63407E}"/>
              </a:ext>
            </a:extLst>
          </p:cNvPr>
          <p:cNvSpPr txBox="1">
            <a:spLocks/>
          </p:cNvSpPr>
          <p:nvPr/>
        </p:nvSpPr>
        <p:spPr>
          <a:xfrm>
            <a:off x="838200" y="2049684"/>
            <a:ext cx="10515600" cy="4097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3200" b="1" dirty="0">
                <a:latin typeface="Tahoma" panose="020B0604030504040204" pitchFamily="34" charset="0"/>
                <a:ea typeface="Tahoma" panose="020B0604030504040204" pitchFamily="34" charset="0"/>
                <a:cs typeface="Tahoma" panose="020B0604030504040204" pitchFamily="34" charset="0"/>
              </a:rPr>
              <a:t>digital equivalent of paper records</a:t>
            </a:r>
            <a:r>
              <a:rPr lang="en-US" sz="3200" dirty="0">
                <a:latin typeface="Tahoma" panose="020B0604030504040204" pitchFamily="34" charset="0"/>
                <a:ea typeface="Tahoma" panose="020B0604030504040204" pitchFamily="34" charset="0"/>
                <a:cs typeface="Tahoma" panose="020B0604030504040204" pitchFamily="34" charset="0"/>
              </a:rPr>
              <a:t>, or charts at a clinician’s office. </a:t>
            </a:r>
          </a:p>
          <a:p>
            <a:pPr marL="457200" indent="-457200">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typically contain general information such as treatment and medical history about a patient as it is collected by the individual medical practice.</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 name="Title 1">
            <a:extLst>
              <a:ext uri="{FF2B5EF4-FFF2-40B4-BE49-F238E27FC236}">
                <a16:creationId xmlns:a16="http://schemas.microsoft.com/office/drawing/2014/main" id="{421D3D5A-0D99-2946-BE4B-914994969F30}"/>
              </a:ext>
            </a:extLst>
          </p:cNvPr>
          <p:cNvSpPr txBox="1">
            <a:spLocks/>
          </p:cNvSpPr>
          <p:nvPr/>
        </p:nvSpPr>
        <p:spPr>
          <a:xfrm>
            <a:off x="838200" y="10701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Tahoma" panose="020B0604030504040204" pitchFamily="34" charset="0"/>
                <a:ea typeface="Tahoma" panose="020B0604030504040204" pitchFamily="34" charset="0"/>
                <a:cs typeface="Tahoma" panose="020B0604030504040204" pitchFamily="34" charset="0"/>
              </a:rPr>
              <a:t>Electronic Medical Reports (EMRs)</a:t>
            </a:r>
          </a:p>
        </p:txBody>
      </p:sp>
    </p:spTree>
    <p:extLst>
      <p:ext uri="{BB962C8B-B14F-4D97-AF65-F5344CB8AC3E}">
        <p14:creationId xmlns:p14="http://schemas.microsoft.com/office/powerpoint/2010/main" val="316158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501650" y="2048299"/>
            <a:ext cx="3662477"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7. Part-of-Speech Tagging</a:t>
            </a:r>
          </a:p>
        </p:txBody>
      </p:sp>
      <p:sp>
        <p:nvSpPr>
          <p:cNvPr id="3" name="Rectangle 2">
            <a:extLst>
              <a:ext uri="{FF2B5EF4-FFF2-40B4-BE49-F238E27FC236}">
                <a16:creationId xmlns:a16="http://schemas.microsoft.com/office/drawing/2014/main" id="{64CDBF45-352B-2047-900A-8AAA3C80825D}"/>
              </a:ext>
            </a:extLst>
          </p:cNvPr>
          <p:cNvSpPr/>
          <p:nvPr/>
        </p:nvSpPr>
        <p:spPr>
          <a:xfrm>
            <a:off x="2635249" y="5569545"/>
            <a:ext cx="9324521" cy="923330"/>
          </a:xfrm>
          <a:prstGeom prst="rect">
            <a:avLst/>
          </a:prstGeom>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[('clinic', 'JJ'), ('inform', 'NN'), (':', ':'), ('64', 'CD'), ('year', 'NN'), ('old', 'JJ'), ('</a:t>
            </a:r>
            <a:r>
              <a:rPr lang="en-US" dirty="0" err="1">
                <a:latin typeface="Tahoma" panose="020B0604030504040204" pitchFamily="34" charset="0"/>
                <a:ea typeface="Tahoma" panose="020B0604030504040204" pitchFamily="34" charset="0"/>
                <a:cs typeface="Tahoma" panose="020B0604030504040204" pitchFamily="34" charset="0"/>
              </a:rPr>
              <a:t>femal</a:t>
            </a:r>
            <a:r>
              <a:rPr lang="en-US" dirty="0">
                <a:latin typeface="Tahoma" panose="020B0604030504040204" pitchFamily="34" charset="0"/>
                <a:ea typeface="Tahoma" panose="020B0604030504040204" pitchFamily="34" charset="0"/>
                <a:cs typeface="Tahoma" panose="020B0604030504040204" pitchFamily="34" charset="0"/>
              </a:rPr>
              <a:t>', 'JJ'), ('linear', 'JJ'), ('non', 'JJ'), ('mass', 'NN'), ('</a:t>
            </a:r>
            <a:r>
              <a:rPr lang="en-US" dirty="0" err="1">
                <a:latin typeface="Tahoma" panose="020B0604030504040204" pitchFamily="34" charset="0"/>
                <a:ea typeface="Tahoma" panose="020B0604030504040204" pitchFamily="34" charset="0"/>
                <a:cs typeface="Tahoma" panose="020B0604030504040204" pitchFamily="34" charset="0"/>
              </a:rPr>
              <a:t>enhanc</a:t>
            </a:r>
            <a:r>
              <a:rPr lang="en-US" dirty="0">
                <a:latin typeface="Tahoma" panose="020B0604030504040204" pitchFamily="34" charset="0"/>
                <a:ea typeface="Tahoma" panose="020B0604030504040204" pitchFamily="34" charset="0"/>
                <a:cs typeface="Tahoma" panose="020B0604030504040204" pitchFamily="34" charset="0"/>
              </a:rPr>
              <a:t>', 'NN'), ('span', 'VBD'), ('2.3', 'CD'), ('cm', 'NN'), ('present', 'JJ'), ('</a:t>
            </a:r>
            <a:r>
              <a:rPr lang="en-US" dirty="0" err="1">
                <a:latin typeface="Tahoma" panose="020B0604030504040204" pitchFamily="34" charset="0"/>
                <a:ea typeface="Tahoma" panose="020B0604030504040204" pitchFamily="34" charset="0"/>
                <a:cs typeface="Tahoma" panose="020B0604030504040204" pitchFamily="34" charset="0"/>
              </a:rPr>
              <a:t>retroareolar</a:t>
            </a:r>
            <a:r>
              <a:rPr lang="en-US" dirty="0">
                <a:latin typeface="Tahoma" panose="020B0604030504040204" pitchFamily="34" charset="0"/>
                <a:ea typeface="Tahoma" panose="020B0604030504040204" pitchFamily="34" charset="0"/>
                <a:cs typeface="Tahoma" panose="020B0604030504040204" pitchFamily="34" charset="0"/>
              </a:rPr>
              <a:t>', 'JJ'), ('right', 'NN'), ('breast', 'NN'), ('.', '.')]</a:t>
            </a:r>
          </a:p>
        </p:txBody>
      </p:sp>
      <p:pic>
        <p:nvPicPr>
          <p:cNvPr id="10" name="Picture 9">
            <a:extLst>
              <a:ext uri="{FF2B5EF4-FFF2-40B4-BE49-F238E27FC236}">
                <a16:creationId xmlns:a16="http://schemas.microsoft.com/office/drawing/2014/main" id="{3DDE52B6-A6E0-9E4E-94E9-FD96BFBC973B}"/>
              </a:ext>
            </a:extLst>
          </p:cNvPr>
          <p:cNvPicPr>
            <a:picLocks noChangeAspect="1"/>
          </p:cNvPicPr>
          <p:nvPr/>
        </p:nvPicPr>
        <p:blipFill>
          <a:blip r:embed="rId2"/>
          <a:stretch>
            <a:fillRect/>
          </a:stretch>
        </p:blipFill>
        <p:spPr>
          <a:xfrm>
            <a:off x="838200" y="2733412"/>
            <a:ext cx="10193552" cy="923329"/>
          </a:xfrm>
          <a:prstGeom prst="rect">
            <a:avLst/>
          </a:prstGeom>
        </p:spPr>
      </p:pic>
      <p:sp>
        <p:nvSpPr>
          <p:cNvPr id="11" name="Rectangle 10">
            <a:extLst>
              <a:ext uri="{FF2B5EF4-FFF2-40B4-BE49-F238E27FC236}">
                <a16:creationId xmlns:a16="http://schemas.microsoft.com/office/drawing/2014/main" id="{4E2DE96F-1303-1F49-8F09-5424A1EF0A92}"/>
              </a:ext>
            </a:extLst>
          </p:cNvPr>
          <p:cNvSpPr/>
          <p:nvPr/>
        </p:nvSpPr>
        <p:spPr>
          <a:xfrm>
            <a:off x="501650" y="4151478"/>
            <a:ext cx="6096000" cy="923330"/>
          </a:xfrm>
          <a:prstGeom prst="rect">
            <a:avLst/>
          </a:prstGeom>
        </p:spPr>
        <p:txBody>
          <a:bodyPr>
            <a:spAutoFit/>
          </a:bodyPr>
          <a:lstStyle/>
          <a:p>
            <a:r>
              <a:rPr lang="en-US" dirty="0">
                <a:latin typeface="Tahoma" panose="020B0604030504040204" pitchFamily="34" charset="0"/>
                <a:ea typeface="Tahoma" panose="020B0604030504040204" pitchFamily="34" charset="0"/>
                <a:cs typeface="Tahoma" panose="020B0604030504040204" pitchFamily="34" charset="0"/>
              </a:rPr>
              <a:t>Clinical Information : 64 year old female with a linear non mass enhancement spanning 2.3 cm is present in the  </a:t>
            </a:r>
            <a:r>
              <a:rPr lang="en-US" dirty="0" err="1">
                <a:latin typeface="Tahoma" panose="020B0604030504040204" pitchFamily="34" charset="0"/>
                <a:ea typeface="Tahoma" panose="020B0604030504040204" pitchFamily="34" charset="0"/>
                <a:cs typeface="Tahoma" panose="020B0604030504040204" pitchFamily="34" charset="0"/>
              </a:rPr>
              <a:t>retroareolar</a:t>
            </a:r>
            <a:r>
              <a:rPr lang="en-US" dirty="0">
                <a:latin typeface="Tahoma" panose="020B0604030504040204" pitchFamily="34" charset="0"/>
                <a:ea typeface="Tahoma" panose="020B0604030504040204" pitchFamily="34" charset="0"/>
                <a:cs typeface="Tahoma" panose="020B0604030504040204" pitchFamily="34" charset="0"/>
              </a:rPr>
              <a:t> right breast.</a:t>
            </a:r>
          </a:p>
        </p:txBody>
      </p:sp>
      <p:cxnSp>
        <p:nvCxnSpPr>
          <p:cNvPr id="13" name="Elbow Connector 12">
            <a:extLst>
              <a:ext uri="{FF2B5EF4-FFF2-40B4-BE49-F238E27FC236}">
                <a16:creationId xmlns:a16="http://schemas.microsoft.com/office/drawing/2014/main" id="{E9A31411-A842-7849-ADCA-FFD0528A9CC3}"/>
              </a:ext>
            </a:extLst>
          </p:cNvPr>
          <p:cNvCxnSpPr>
            <a:stCxn id="11" idx="3"/>
            <a:endCxn id="3" idx="0"/>
          </p:cNvCxnSpPr>
          <p:nvPr/>
        </p:nvCxnSpPr>
        <p:spPr>
          <a:xfrm>
            <a:off x="6597650" y="4613143"/>
            <a:ext cx="699860" cy="95640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0960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0" y="2189061"/>
            <a:ext cx="5642057" cy="1200329"/>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8. Searching for cardinal quantity values</a:t>
            </a:r>
          </a:p>
          <a:p>
            <a:r>
              <a:rPr lang="en-US" sz="2400" dirty="0">
                <a:latin typeface="Tahoma" panose="020B0604030504040204" pitchFamily="34" charset="0"/>
                <a:ea typeface="Tahoma" panose="020B0604030504040204" pitchFamily="34" charset="0"/>
                <a:cs typeface="Tahoma" panose="020B0604030504040204" pitchFamily="34" charset="0"/>
              </a:rPr>
              <a:t>	- Because the numbers in text </a:t>
            </a:r>
            <a:br>
              <a:rPr lang="en-US" sz="2400" dirty="0">
                <a:latin typeface="Tahoma" panose="020B0604030504040204" pitchFamily="34" charset="0"/>
                <a:ea typeface="Tahoma" panose="020B0604030504040204" pitchFamily="34" charset="0"/>
                <a:cs typeface="Tahoma" panose="020B0604030504040204" pitchFamily="34" charset="0"/>
              </a:rPr>
            </a:br>
            <a:r>
              <a:rPr lang="en-US" sz="2400" dirty="0">
                <a:latin typeface="Tahoma" panose="020B0604030504040204" pitchFamily="34" charset="0"/>
                <a:ea typeface="Tahoma" panose="020B0604030504040204" pitchFamily="34" charset="0"/>
                <a:cs typeface="Tahoma" panose="020B0604030504040204" pitchFamily="34" charset="0"/>
              </a:rPr>
              <a:t>	typically mean something.</a:t>
            </a:r>
          </a:p>
        </p:txBody>
      </p:sp>
      <p:pic>
        <p:nvPicPr>
          <p:cNvPr id="4" name="Picture 3">
            <a:extLst>
              <a:ext uri="{FF2B5EF4-FFF2-40B4-BE49-F238E27FC236}">
                <a16:creationId xmlns:a16="http://schemas.microsoft.com/office/drawing/2014/main" id="{3BC49EFC-6A89-4E48-B3EB-CF27D929BD52}"/>
              </a:ext>
            </a:extLst>
          </p:cNvPr>
          <p:cNvPicPr>
            <a:picLocks noChangeAspect="1"/>
          </p:cNvPicPr>
          <p:nvPr/>
        </p:nvPicPr>
        <p:blipFill>
          <a:blip r:embed="rId2"/>
          <a:stretch>
            <a:fillRect/>
          </a:stretch>
        </p:blipFill>
        <p:spPr>
          <a:xfrm>
            <a:off x="5747657" y="2063827"/>
            <a:ext cx="6284686" cy="4740728"/>
          </a:xfrm>
          <a:prstGeom prst="rect">
            <a:avLst/>
          </a:prstGeom>
        </p:spPr>
      </p:pic>
    </p:spTree>
    <p:extLst>
      <p:ext uri="{BB962C8B-B14F-4D97-AF65-F5344CB8AC3E}">
        <p14:creationId xmlns:p14="http://schemas.microsoft.com/office/powerpoint/2010/main" val="3034486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159657" y="2063827"/>
            <a:ext cx="5025222" cy="830997"/>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9. Searching for gender information</a:t>
            </a:r>
          </a:p>
          <a:p>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A28ABBE8-ACBE-DE47-AFDD-FA49B8C7D23D}"/>
              </a:ext>
            </a:extLst>
          </p:cNvPr>
          <p:cNvPicPr>
            <a:picLocks noChangeAspect="1"/>
          </p:cNvPicPr>
          <p:nvPr/>
        </p:nvPicPr>
        <p:blipFill>
          <a:blip r:embed="rId3"/>
          <a:stretch>
            <a:fillRect/>
          </a:stretch>
        </p:blipFill>
        <p:spPr>
          <a:xfrm>
            <a:off x="5457734" y="2096484"/>
            <a:ext cx="6235700" cy="4000500"/>
          </a:xfrm>
          <a:prstGeom prst="rect">
            <a:avLst/>
          </a:prstGeom>
        </p:spPr>
      </p:pic>
    </p:spTree>
    <p:extLst>
      <p:ext uri="{BB962C8B-B14F-4D97-AF65-F5344CB8AC3E}">
        <p14:creationId xmlns:p14="http://schemas.microsoft.com/office/powerpoint/2010/main" val="1227577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a:xfrm>
            <a:off x="838200" y="365125"/>
            <a:ext cx="10515600" cy="1325563"/>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Half-way Result</a:t>
            </a:r>
          </a:p>
        </p:txBody>
      </p:sp>
      <p:sp>
        <p:nvSpPr>
          <p:cNvPr id="7" name="TextBox 6">
            <a:extLst>
              <a:ext uri="{FF2B5EF4-FFF2-40B4-BE49-F238E27FC236}">
                <a16:creationId xmlns:a16="http://schemas.microsoft.com/office/drawing/2014/main" id="{E69A74ED-060A-7A4D-89A8-0CCD7A9230A6}"/>
              </a:ext>
            </a:extLst>
          </p:cNvPr>
          <p:cNvSpPr txBox="1"/>
          <p:nvPr/>
        </p:nvSpPr>
        <p:spPr>
          <a:xfrm>
            <a:off x="441690" y="2082683"/>
            <a:ext cx="6352508" cy="1569660"/>
          </a:xfrm>
          <a:prstGeom prst="rect">
            <a:avLst/>
          </a:prstGeom>
          <a:noFill/>
        </p:spPr>
        <p:txBody>
          <a:bodyPr wrap="none" rtlCol="0">
            <a:spAutoFit/>
          </a:bodyPr>
          <a:lstStyle/>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Based on the Part-of-Speech, </a:t>
            </a:r>
          </a:p>
          <a:p>
            <a:r>
              <a:rPr lang="en-US" sz="2400" dirty="0">
                <a:latin typeface="Tahoma" panose="020B0604030504040204" pitchFamily="34" charset="0"/>
                <a:ea typeface="Tahoma" panose="020B0604030504040204" pitchFamily="34" charset="0"/>
                <a:cs typeface="Tahoma" panose="020B0604030504040204" pitchFamily="34" charset="0"/>
              </a:rPr>
              <a:t>the cardinal quantity and gender information </a:t>
            </a:r>
          </a:p>
          <a:p>
            <a:r>
              <a:rPr lang="en-US" sz="2400" dirty="0">
                <a:latin typeface="Tahoma" panose="020B0604030504040204" pitchFamily="34" charset="0"/>
                <a:ea typeface="Tahoma" panose="020B0604030504040204" pitchFamily="34" charset="0"/>
                <a:cs typeface="Tahoma" panose="020B0604030504040204" pitchFamily="34" charset="0"/>
              </a:rPr>
              <a:t>in the first sample are extracted.</a:t>
            </a:r>
          </a:p>
        </p:txBody>
      </p:sp>
      <p:pic>
        <p:nvPicPr>
          <p:cNvPr id="6" name="Picture 5">
            <a:extLst>
              <a:ext uri="{FF2B5EF4-FFF2-40B4-BE49-F238E27FC236}">
                <a16:creationId xmlns:a16="http://schemas.microsoft.com/office/drawing/2014/main" id="{C4A6F21E-0487-CC48-959E-468FD080115B}"/>
              </a:ext>
            </a:extLst>
          </p:cNvPr>
          <p:cNvPicPr>
            <a:picLocks noChangeAspect="1"/>
          </p:cNvPicPr>
          <p:nvPr/>
        </p:nvPicPr>
        <p:blipFill>
          <a:blip r:embed="rId3"/>
          <a:stretch>
            <a:fillRect/>
          </a:stretch>
        </p:blipFill>
        <p:spPr>
          <a:xfrm>
            <a:off x="6949602" y="2162996"/>
            <a:ext cx="4124779" cy="4329879"/>
          </a:xfrm>
          <a:prstGeom prst="rect">
            <a:avLst/>
          </a:prstGeom>
        </p:spPr>
      </p:pic>
    </p:spTree>
    <p:extLst>
      <p:ext uri="{BB962C8B-B14F-4D97-AF65-F5344CB8AC3E}">
        <p14:creationId xmlns:p14="http://schemas.microsoft.com/office/powerpoint/2010/main" val="3873322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498930" y="1965123"/>
            <a:ext cx="9417706"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10. Extracting strings for each alphabetical indices in Final diagnosis</a:t>
            </a:r>
          </a:p>
        </p:txBody>
      </p:sp>
      <p:pic>
        <p:nvPicPr>
          <p:cNvPr id="4" name="Picture 3">
            <a:extLst>
              <a:ext uri="{FF2B5EF4-FFF2-40B4-BE49-F238E27FC236}">
                <a16:creationId xmlns:a16="http://schemas.microsoft.com/office/drawing/2014/main" id="{64B1D519-4E37-F942-A229-0C60F7A9878F}"/>
              </a:ext>
            </a:extLst>
          </p:cNvPr>
          <p:cNvPicPr>
            <a:picLocks noChangeAspect="1"/>
          </p:cNvPicPr>
          <p:nvPr/>
        </p:nvPicPr>
        <p:blipFill>
          <a:blip r:embed="rId2"/>
          <a:stretch>
            <a:fillRect/>
          </a:stretch>
        </p:blipFill>
        <p:spPr>
          <a:xfrm>
            <a:off x="2331000" y="2489348"/>
            <a:ext cx="7529999" cy="4280073"/>
          </a:xfrm>
          <a:prstGeom prst="rect">
            <a:avLst/>
          </a:prstGeom>
        </p:spPr>
      </p:pic>
    </p:spTree>
    <p:extLst>
      <p:ext uri="{BB962C8B-B14F-4D97-AF65-F5344CB8AC3E}">
        <p14:creationId xmlns:p14="http://schemas.microsoft.com/office/powerpoint/2010/main" val="4262091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469902" y="2149435"/>
            <a:ext cx="9535687"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11. Extracting diagnosis grade information from the extracted strings</a:t>
            </a:r>
          </a:p>
        </p:txBody>
      </p:sp>
      <p:pic>
        <p:nvPicPr>
          <p:cNvPr id="6" name="Picture 5">
            <a:extLst>
              <a:ext uri="{FF2B5EF4-FFF2-40B4-BE49-F238E27FC236}">
                <a16:creationId xmlns:a16="http://schemas.microsoft.com/office/drawing/2014/main" id="{D9AF39EB-1BF8-7145-9512-8D20E92D7D64}"/>
              </a:ext>
            </a:extLst>
          </p:cNvPr>
          <p:cNvPicPr>
            <a:picLocks noChangeAspect="1"/>
          </p:cNvPicPr>
          <p:nvPr/>
        </p:nvPicPr>
        <p:blipFill>
          <a:blip r:embed="rId2"/>
          <a:stretch>
            <a:fillRect/>
          </a:stretch>
        </p:blipFill>
        <p:spPr>
          <a:xfrm>
            <a:off x="1985692" y="2698245"/>
            <a:ext cx="8220615" cy="3351166"/>
          </a:xfrm>
          <a:prstGeom prst="rect">
            <a:avLst/>
          </a:prstGeom>
        </p:spPr>
      </p:pic>
    </p:spTree>
    <p:extLst>
      <p:ext uri="{BB962C8B-B14F-4D97-AF65-F5344CB8AC3E}">
        <p14:creationId xmlns:p14="http://schemas.microsoft.com/office/powerpoint/2010/main" val="133588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498930" y="3013501"/>
            <a:ext cx="6106287" cy="830997"/>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12. Extracting body part, clinical procedure </a:t>
            </a:r>
          </a:p>
          <a:p>
            <a:r>
              <a:rPr lang="en-US" sz="2400" dirty="0">
                <a:latin typeface="Tahoma" panose="020B0604030504040204" pitchFamily="34" charset="0"/>
                <a:ea typeface="Tahoma" panose="020B0604030504040204" pitchFamily="34" charset="0"/>
                <a:cs typeface="Tahoma" panose="020B0604030504040204" pitchFamily="34" charset="0"/>
              </a:rPr>
              <a:t>information from the extracted strings</a:t>
            </a:r>
          </a:p>
        </p:txBody>
      </p:sp>
      <p:pic>
        <p:nvPicPr>
          <p:cNvPr id="4" name="Picture 3">
            <a:extLst>
              <a:ext uri="{FF2B5EF4-FFF2-40B4-BE49-F238E27FC236}">
                <a16:creationId xmlns:a16="http://schemas.microsoft.com/office/drawing/2014/main" id="{ECC1DEFE-776C-EE4C-A9BE-1A39848B5A8F}"/>
              </a:ext>
            </a:extLst>
          </p:cNvPr>
          <p:cNvPicPr>
            <a:picLocks noChangeAspect="1"/>
          </p:cNvPicPr>
          <p:nvPr/>
        </p:nvPicPr>
        <p:blipFill>
          <a:blip r:embed="rId3"/>
          <a:stretch>
            <a:fillRect/>
          </a:stretch>
        </p:blipFill>
        <p:spPr>
          <a:xfrm>
            <a:off x="6912543" y="1308210"/>
            <a:ext cx="5279457" cy="5549790"/>
          </a:xfrm>
          <a:prstGeom prst="rect">
            <a:avLst/>
          </a:prstGeom>
        </p:spPr>
      </p:pic>
    </p:spTree>
    <p:extLst>
      <p:ext uri="{BB962C8B-B14F-4D97-AF65-F5344CB8AC3E}">
        <p14:creationId xmlns:p14="http://schemas.microsoft.com/office/powerpoint/2010/main" val="3951324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0" y="3156932"/>
            <a:ext cx="5460149" cy="1938992"/>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13. Extracting patient’s diagnoses</a:t>
            </a:r>
          </a:p>
          <a:p>
            <a:r>
              <a:rPr lang="en-US" sz="2400" dirty="0">
                <a:latin typeface="Tahoma" panose="020B0604030504040204" pitchFamily="34" charset="0"/>
                <a:ea typeface="Tahoma" panose="020B0604030504040204" pitchFamily="34" charset="0"/>
                <a:cs typeface="Tahoma" panose="020B0604030504040204" pitchFamily="34" charset="0"/>
              </a:rPr>
              <a:t>information and normalizing the </a:t>
            </a:r>
          </a:p>
          <a:p>
            <a:r>
              <a:rPr lang="en-US" sz="2400" dirty="0">
                <a:latin typeface="Tahoma" panose="020B0604030504040204" pitchFamily="34" charset="0"/>
                <a:ea typeface="Tahoma" panose="020B0604030504040204" pitchFamily="34" charset="0"/>
                <a:cs typeface="Tahoma" panose="020B0604030504040204" pitchFamily="34" charset="0"/>
              </a:rPr>
              <a:t>information to extract only core terms.</a:t>
            </a:r>
            <a:br>
              <a:rPr lang="en-US" sz="2400" dirty="0">
                <a:latin typeface="Tahoma" panose="020B0604030504040204" pitchFamily="34" charset="0"/>
                <a:ea typeface="Tahoma" panose="020B0604030504040204" pitchFamily="34" charset="0"/>
                <a:cs typeface="Tahoma" panose="020B0604030504040204" pitchFamily="34" charset="0"/>
              </a:rPr>
            </a:br>
            <a:endParaRPr lang="en-US" sz="2400" dirty="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570B4894-DDBE-5D4F-A798-26FEFA9A1689}"/>
              </a:ext>
            </a:extLst>
          </p:cNvPr>
          <p:cNvPicPr>
            <a:picLocks noChangeAspect="1"/>
          </p:cNvPicPr>
          <p:nvPr/>
        </p:nvPicPr>
        <p:blipFill>
          <a:blip r:embed="rId2"/>
          <a:stretch>
            <a:fillRect/>
          </a:stretch>
        </p:blipFill>
        <p:spPr>
          <a:xfrm>
            <a:off x="5399313" y="2186291"/>
            <a:ext cx="6643007" cy="4495800"/>
          </a:xfrm>
          <a:prstGeom prst="rect">
            <a:avLst/>
          </a:prstGeom>
        </p:spPr>
      </p:pic>
    </p:spTree>
    <p:extLst>
      <p:ext uri="{BB962C8B-B14F-4D97-AF65-F5344CB8AC3E}">
        <p14:creationId xmlns:p14="http://schemas.microsoft.com/office/powerpoint/2010/main" val="213173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A14518-8E43-6F45-9EE4-35C8A449E0F7}"/>
              </a:ext>
            </a:extLst>
          </p:cNvPr>
          <p:cNvPicPr>
            <a:picLocks noChangeAspect="1"/>
          </p:cNvPicPr>
          <p:nvPr/>
        </p:nvPicPr>
        <p:blipFill>
          <a:blip r:embed="rId3"/>
          <a:stretch>
            <a:fillRect/>
          </a:stretch>
        </p:blipFill>
        <p:spPr>
          <a:xfrm>
            <a:off x="98218" y="2037346"/>
            <a:ext cx="7152813" cy="4504741"/>
          </a:xfrm>
          <a:prstGeom prst="rect">
            <a:avLst/>
          </a:prstGeom>
        </p:spPr>
      </p:pic>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Discussion 1</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Machine Learning approaches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8A08DA47-D997-154D-8E8C-1A201D7A9331}"/>
              </a:ext>
            </a:extLst>
          </p:cNvPr>
          <p:cNvSpPr txBox="1"/>
          <p:nvPr/>
        </p:nvSpPr>
        <p:spPr>
          <a:xfrm>
            <a:off x="7109010" y="2437075"/>
            <a:ext cx="5204012" cy="2308324"/>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Every single word is tested for the matching rate against the terms in UMLS.</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The locations of points are determined based on the words’ alphabetical orders and the matching rates. </a:t>
            </a: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 name="Oval 7">
            <a:extLst>
              <a:ext uri="{FF2B5EF4-FFF2-40B4-BE49-F238E27FC236}">
                <a16:creationId xmlns:a16="http://schemas.microsoft.com/office/drawing/2014/main" id="{9C378138-CBA2-AC46-9F78-00D26D933455}"/>
              </a:ext>
            </a:extLst>
          </p:cNvPr>
          <p:cNvSpPr/>
          <p:nvPr/>
        </p:nvSpPr>
        <p:spPr>
          <a:xfrm flipV="1">
            <a:off x="3392558" y="2592701"/>
            <a:ext cx="172278" cy="1192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81A7A34-D30F-F846-ACBF-49F51CAD1149}"/>
              </a:ext>
            </a:extLst>
          </p:cNvPr>
          <p:cNvCxnSpPr>
            <a:cxnSpLocks/>
          </p:cNvCxnSpPr>
          <p:nvPr/>
        </p:nvCxnSpPr>
        <p:spPr>
          <a:xfrm flipV="1">
            <a:off x="4254248" y="2645267"/>
            <a:ext cx="2470450" cy="137384"/>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14" name="Oval 13">
            <a:extLst>
              <a:ext uri="{FF2B5EF4-FFF2-40B4-BE49-F238E27FC236}">
                <a16:creationId xmlns:a16="http://schemas.microsoft.com/office/drawing/2014/main" id="{1D0361A5-0D8D-4743-AAAC-D1419A6866F7}"/>
              </a:ext>
            </a:extLst>
          </p:cNvPr>
          <p:cNvSpPr/>
          <p:nvPr/>
        </p:nvSpPr>
        <p:spPr>
          <a:xfrm flipV="1">
            <a:off x="3579746" y="5070426"/>
            <a:ext cx="172278" cy="11927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2246384-BE6A-A64A-B30C-8C6AF0B76BFD}"/>
              </a:ext>
            </a:extLst>
          </p:cNvPr>
          <p:cNvSpPr/>
          <p:nvPr/>
        </p:nvSpPr>
        <p:spPr>
          <a:xfrm flipV="1">
            <a:off x="1132732" y="5559100"/>
            <a:ext cx="172278" cy="11927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4BC351D-6AAD-1944-9C22-321B70846DDB}"/>
              </a:ext>
            </a:extLst>
          </p:cNvPr>
          <p:cNvSpPr/>
          <p:nvPr/>
        </p:nvSpPr>
        <p:spPr>
          <a:xfrm flipV="1">
            <a:off x="1743056" y="5439095"/>
            <a:ext cx="172278" cy="11927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007F78D5-272B-564A-BCE1-573154BD18F3}"/>
              </a:ext>
            </a:extLst>
          </p:cNvPr>
          <p:cNvSpPr/>
          <p:nvPr/>
        </p:nvSpPr>
        <p:spPr>
          <a:xfrm flipV="1">
            <a:off x="4007998" y="5558365"/>
            <a:ext cx="172278" cy="11927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A6E3548-9D34-CA48-9CBB-75AA57484CF5}"/>
              </a:ext>
            </a:extLst>
          </p:cNvPr>
          <p:cNvSpPr/>
          <p:nvPr/>
        </p:nvSpPr>
        <p:spPr>
          <a:xfrm flipV="1">
            <a:off x="1554964" y="2782651"/>
            <a:ext cx="172278" cy="1192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69C9036-C5D5-0847-97F2-E4734B05C86D}"/>
              </a:ext>
            </a:extLst>
          </p:cNvPr>
          <p:cNvSpPr/>
          <p:nvPr/>
        </p:nvSpPr>
        <p:spPr>
          <a:xfrm flipV="1">
            <a:off x="4081970" y="2729621"/>
            <a:ext cx="172278" cy="1192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C36FD20-6016-4343-BA43-AFEB7B703666}"/>
              </a:ext>
            </a:extLst>
          </p:cNvPr>
          <p:cNvSpPr txBox="1"/>
          <p:nvPr/>
        </p:nvSpPr>
        <p:spPr>
          <a:xfrm>
            <a:off x="4381075" y="1912144"/>
            <a:ext cx="3429850" cy="369332"/>
          </a:xfrm>
          <a:prstGeom prst="rect">
            <a:avLst/>
          </a:prstGeom>
          <a:noFill/>
        </p:spPr>
        <p:txBody>
          <a:bodyPr wrap="none" rtlCol="0">
            <a:spAutoFit/>
          </a:bodyPr>
          <a:lstStyle/>
          <a:p>
            <a:r>
              <a:rPr lang="en-US" dirty="0"/>
              <a:t>Support Vector Machine algorithm</a:t>
            </a:r>
          </a:p>
        </p:txBody>
      </p:sp>
      <p:sp>
        <p:nvSpPr>
          <p:cNvPr id="15" name="Oval 14">
            <a:extLst>
              <a:ext uri="{FF2B5EF4-FFF2-40B4-BE49-F238E27FC236}">
                <a16:creationId xmlns:a16="http://schemas.microsoft.com/office/drawing/2014/main" id="{E5CFF5FC-86D2-5F48-8398-9EFB8DC6D570}"/>
              </a:ext>
            </a:extLst>
          </p:cNvPr>
          <p:cNvSpPr/>
          <p:nvPr/>
        </p:nvSpPr>
        <p:spPr>
          <a:xfrm flipV="1">
            <a:off x="2396478" y="2855537"/>
            <a:ext cx="172278" cy="1192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80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E906C4D-FE15-E645-9133-CA301E59E41D}"/>
              </a:ext>
            </a:extLst>
          </p:cNvPr>
          <p:cNvPicPr>
            <a:picLocks noChangeAspect="1"/>
          </p:cNvPicPr>
          <p:nvPr/>
        </p:nvPicPr>
        <p:blipFill>
          <a:blip r:embed="rId3"/>
          <a:stretch>
            <a:fillRect/>
          </a:stretch>
        </p:blipFill>
        <p:spPr>
          <a:xfrm>
            <a:off x="5746682" y="1871422"/>
            <a:ext cx="6239938" cy="4203067"/>
          </a:xfrm>
          <a:prstGeom prst="rect">
            <a:avLst/>
          </a:prstGeom>
        </p:spPr>
      </p:pic>
      <p:sp>
        <p:nvSpPr>
          <p:cNvPr id="12" name="Rectangle 11">
            <a:extLst>
              <a:ext uri="{FF2B5EF4-FFF2-40B4-BE49-F238E27FC236}">
                <a16:creationId xmlns:a16="http://schemas.microsoft.com/office/drawing/2014/main" id="{F2C6C5C3-2376-D840-907C-3BB920869ABF}"/>
              </a:ext>
            </a:extLst>
          </p:cNvPr>
          <p:cNvSpPr/>
          <p:nvPr/>
        </p:nvSpPr>
        <p:spPr>
          <a:xfrm>
            <a:off x="341871" y="275623"/>
            <a:ext cx="11644749" cy="1200329"/>
          </a:xfrm>
          <a:prstGeom prst="rect">
            <a:avLst/>
          </a:prstGeom>
        </p:spPr>
        <p:txBody>
          <a:bodyPr wrap="square">
            <a:spAutoFit/>
          </a:bodyPr>
          <a:lstStyle/>
          <a:p>
            <a:r>
              <a:rPr lang="en-US" dirty="0"/>
              <a:t>'… FINAL DIAGNOSIS : A. Cervix, biopsy:  </a:t>
            </a:r>
            <a:r>
              <a:rPr lang="en-US" dirty="0">
                <a:highlight>
                  <a:srgbClr val="FFFF00"/>
                </a:highlight>
              </a:rPr>
              <a:t>- At least high </a:t>
            </a:r>
            <a:r>
              <a:rPr lang="en-US" dirty="0">
                <a:solidFill>
                  <a:srgbClr val="FF0000"/>
                </a:solidFill>
                <a:highlight>
                  <a:srgbClr val="FFFF00"/>
                </a:highlight>
              </a:rPr>
              <a:t>grade squamous intraepithelial lesion </a:t>
            </a:r>
            <a:r>
              <a:rPr lang="en-US" dirty="0">
                <a:highlight>
                  <a:srgbClr val="FFFF00"/>
                </a:highlight>
              </a:rPr>
              <a:t>(CIN III) in a background of extensive necrosis, see comment. Comment : The specimen is predominately necrotic; however, there are small superficial fragments of severely dysplastic epithelium present. These findings are consistent with </a:t>
            </a:r>
            <a:r>
              <a:rPr lang="en-US" dirty="0">
                <a:solidFill>
                  <a:srgbClr val="FF0000"/>
                </a:solidFill>
                <a:highlight>
                  <a:srgbClr val="FFFF00"/>
                </a:highlight>
              </a:rPr>
              <a:t>squamous</a:t>
            </a:r>
            <a:r>
              <a:rPr lang="en-US" dirty="0">
                <a:highlight>
                  <a:srgbClr val="FFFF00"/>
                </a:highlight>
              </a:rPr>
              <a:t> </a:t>
            </a:r>
            <a:r>
              <a:rPr lang="en-US" dirty="0">
                <a:solidFill>
                  <a:srgbClr val="FF0000"/>
                </a:solidFill>
                <a:highlight>
                  <a:srgbClr val="FFFF00"/>
                </a:highlight>
              </a:rPr>
              <a:t>cell</a:t>
            </a:r>
            <a:r>
              <a:rPr lang="en-US" dirty="0">
                <a:highlight>
                  <a:srgbClr val="FFFF00"/>
                </a:highlight>
              </a:rPr>
              <a:t> </a:t>
            </a:r>
            <a:r>
              <a:rPr lang="en-US" dirty="0">
                <a:solidFill>
                  <a:srgbClr val="FF0000"/>
                </a:solidFill>
                <a:highlight>
                  <a:srgbClr val="FFFF00"/>
                </a:highlight>
              </a:rPr>
              <a:t>carcinoma</a:t>
            </a:r>
            <a:r>
              <a:rPr lang="en-US" dirty="0">
                <a:highlight>
                  <a:srgbClr val="FFFF00"/>
                </a:highlight>
              </a:rPr>
              <a:t> (unsampled) ..</a:t>
            </a:r>
            <a:r>
              <a:rPr lang="en-US" dirty="0"/>
              <a:t>.'</a:t>
            </a:r>
          </a:p>
        </p:txBody>
      </p:sp>
      <p:sp>
        <p:nvSpPr>
          <p:cNvPr id="9" name="TextBox 8">
            <a:extLst>
              <a:ext uri="{FF2B5EF4-FFF2-40B4-BE49-F238E27FC236}">
                <a16:creationId xmlns:a16="http://schemas.microsoft.com/office/drawing/2014/main" id="{A808A3FB-1877-2644-B33F-115D91392A20}"/>
              </a:ext>
            </a:extLst>
          </p:cNvPr>
          <p:cNvSpPr txBox="1"/>
          <p:nvPr/>
        </p:nvSpPr>
        <p:spPr>
          <a:xfrm>
            <a:off x="229576" y="1612089"/>
            <a:ext cx="5556393" cy="369332"/>
          </a:xfrm>
          <a:prstGeom prst="rect">
            <a:avLst/>
          </a:prstGeom>
          <a:noFill/>
        </p:spPr>
        <p:txBody>
          <a:bodyPr wrap="square" rtlCol="0">
            <a:spAutoFit/>
          </a:bodyPr>
          <a:lstStyle/>
          <a:p>
            <a:r>
              <a:rPr lang="en-US" dirty="0"/>
              <a:t>Words having matching rates greater or equal to 0.6</a:t>
            </a:r>
          </a:p>
        </p:txBody>
      </p:sp>
      <p:sp>
        <p:nvSpPr>
          <p:cNvPr id="7" name="Rectangle 6">
            <a:extLst>
              <a:ext uri="{FF2B5EF4-FFF2-40B4-BE49-F238E27FC236}">
                <a16:creationId xmlns:a16="http://schemas.microsoft.com/office/drawing/2014/main" id="{4D5AA29A-5E9B-4749-83F4-9A530A13D8D2}"/>
              </a:ext>
            </a:extLst>
          </p:cNvPr>
          <p:cNvSpPr/>
          <p:nvPr/>
        </p:nvSpPr>
        <p:spPr>
          <a:xfrm>
            <a:off x="6343849" y="6074489"/>
            <a:ext cx="6239938" cy="600164"/>
          </a:xfrm>
          <a:prstGeom prst="rect">
            <a:avLst/>
          </a:prstGeom>
        </p:spPr>
        <p:txBody>
          <a:bodyPr wrap="square">
            <a:spAutoFit/>
          </a:bodyPr>
          <a:lstStyle/>
          <a:p>
            <a:r>
              <a:rPr lang="en-US" sz="1100" dirty="0"/>
              <a:t>['.' 'background' 'comment' 'consistent' 'dysplastic' 'epithelium’  'extensive' </a:t>
            </a:r>
            <a:r>
              <a:rPr lang="en-US" sz="1100" dirty="0">
                <a:solidFill>
                  <a:srgbClr val="FF0000"/>
                </a:solidFill>
              </a:rPr>
              <a:t>'high grade squamous intraepithelial lesion</a:t>
            </a:r>
            <a:r>
              <a:rPr lang="en-US" sz="1100" dirty="0"/>
              <a:t>' 'however’ 'least' 'necrosis' 'necrotic' 'predominately' 'present' 'see' 'severely'</a:t>
            </a:r>
          </a:p>
          <a:p>
            <a:r>
              <a:rPr lang="en-US" sz="1100" dirty="0"/>
              <a:t> 'small' 'specimen' </a:t>
            </a:r>
            <a:r>
              <a:rPr lang="en-US" sz="1100" dirty="0">
                <a:solidFill>
                  <a:srgbClr val="FF0000"/>
                </a:solidFill>
              </a:rPr>
              <a:t>'squamous cell carcinoma' </a:t>
            </a:r>
            <a:r>
              <a:rPr lang="en-US" sz="1100" dirty="0"/>
              <a:t>'superficial' 'there']</a:t>
            </a:r>
          </a:p>
        </p:txBody>
      </p:sp>
      <p:sp>
        <p:nvSpPr>
          <p:cNvPr id="10" name="Rectangle 9">
            <a:extLst>
              <a:ext uri="{FF2B5EF4-FFF2-40B4-BE49-F238E27FC236}">
                <a16:creationId xmlns:a16="http://schemas.microsoft.com/office/drawing/2014/main" id="{E1912AD6-8950-5748-AB04-6EB8B26E790E}"/>
              </a:ext>
            </a:extLst>
          </p:cNvPr>
          <p:cNvSpPr/>
          <p:nvPr/>
        </p:nvSpPr>
        <p:spPr>
          <a:xfrm>
            <a:off x="6417733" y="5571067"/>
            <a:ext cx="5580840" cy="43015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3" name="Curved Connector 12">
            <a:extLst>
              <a:ext uri="{FF2B5EF4-FFF2-40B4-BE49-F238E27FC236}">
                <a16:creationId xmlns:a16="http://schemas.microsoft.com/office/drawing/2014/main" id="{C1CDC7B5-400B-6043-950E-5FE646EBD27A}"/>
              </a:ext>
            </a:extLst>
          </p:cNvPr>
          <p:cNvCxnSpPr>
            <a:cxnSpLocks/>
            <a:stCxn id="10" idx="1"/>
            <a:endCxn id="7" idx="1"/>
          </p:cNvCxnSpPr>
          <p:nvPr/>
        </p:nvCxnSpPr>
        <p:spPr>
          <a:xfrm rot="10800000" flipV="1">
            <a:off x="6343849" y="5786143"/>
            <a:ext cx="73884" cy="588428"/>
          </a:xfrm>
          <a:prstGeom prst="curvedConnector3">
            <a:avLst>
              <a:gd name="adj1" fmla="val 409404"/>
            </a:avLst>
          </a:prstGeom>
          <a:ln>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B2494229-B698-EC49-85F8-4A6A4A99D297}"/>
              </a:ext>
            </a:extLst>
          </p:cNvPr>
          <p:cNvPicPr>
            <a:picLocks noChangeAspect="1"/>
          </p:cNvPicPr>
          <p:nvPr/>
        </p:nvPicPr>
        <p:blipFill>
          <a:blip r:embed="rId4"/>
          <a:stretch>
            <a:fillRect/>
          </a:stretch>
        </p:blipFill>
        <p:spPr>
          <a:xfrm>
            <a:off x="239244" y="1984644"/>
            <a:ext cx="5546725" cy="4485315"/>
          </a:xfrm>
          <a:prstGeom prst="rect">
            <a:avLst/>
          </a:prstGeom>
        </p:spPr>
      </p:pic>
    </p:spTree>
    <p:extLst>
      <p:ext uri="{BB962C8B-B14F-4D97-AF65-F5344CB8AC3E}">
        <p14:creationId xmlns:p14="http://schemas.microsoft.com/office/powerpoint/2010/main" val="3324933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INTRODUCTION</a:t>
            </a:r>
          </a:p>
        </p:txBody>
      </p:sp>
      <p:sp>
        <p:nvSpPr>
          <p:cNvPr id="4" name="Title 1">
            <a:extLst>
              <a:ext uri="{FF2B5EF4-FFF2-40B4-BE49-F238E27FC236}">
                <a16:creationId xmlns:a16="http://schemas.microsoft.com/office/drawing/2014/main" id="{7BADE6F5-FE96-344E-811B-89E83E63407E}"/>
              </a:ext>
            </a:extLst>
          </p:cNvPr>
          <p:cNvSpPr txBox="1">
            <a:spLocks/>
          </p:cNvSpPr>
          <p:nvPr/>
        </p:nvSpPr>
        <p:spPr>
          <a:xfrm>
            <a:off x="838200" y="1982459"/>
            <a:ext cx="10515600" cy="3436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Tahoma" panose="020B0604030504040204" pitchFamily="34" charset="0"/>
                <a:ea typeface="Tahoma" panose="020B0604030504040204" pitchFamily="34" charset="0"/>
                <a:cs typeface="Tahoma" panose="020B0604030504040204" pitchFamily="34" charset="0"/>
              </a:rPr>
              <a:t>With the rapid adoption of EMRs, it is desirable to harvest(extract) valid and accurate information and knowledge from EMRs to support automated systems at the point of care and to enable secondary use of EMRs for clinical and transitional research.</a:t>
            </a:r>
          </a:p>
          <a:p>
            <a:pPr algn="ctr"/>
            <a:endParaRPr lang="en-US" sz="2400" dirty="0">
              <a:latin typeface="Tahoma" panose="020B0604030504040204" pitchFamily="34" charset="0"/>
              <a:ea typeface="Tahoma" panose="020B0604030504040204" pitchFamily="34" charset="0"/>
              <a:cs typeface="Tahoma" panose="020B0604030504040204" pitchFamily="34" charset="0"/>
            </a:endParaRPr>
          </a:p>
          <a:p>
            <a:pPr algn="ctr"/>
            <a:r>
              <a:rPr lang="en-US" sz="2400" b="1" dirty="0">
                <a:latin typeface="Tahoma" panose="020B0604030504040204" pitchFamily="34" charset="0"/>
                <a:ea typeface="Tahoma" panose="020B0604030504040204" pitchFamily="34" charset="0"/>
                <a:cs typeface="Tahoma" panose="020B0604030504040204" pitchFamily="34" charset="0"/>
              </a:rPr>
              <a:t>Natural Language Processing </a:t>
            </a:r>
            <a:r>
              <a:rPr lang="en-US" sz="2400" dirty="0">
                <a:latin typeface="Tahoma" panose="020B0604030504040204" pitchFamily="34" charset="0"/>
                <a:ea typeface="Tahoma" panose="020B0604030504040204" pitchFamily="34" charset="0"/>
                <a:cs typeface="Tahoma" panose="020B0604030504040204" pitchFamily="34" charset="0"/>
              </a:rPr>
              <a:t>Tool has been developed to facilitate information extraction from the clinical free text.</a:t>
            </a:r>
          </a:p>
        </p:txBody>
      </p:sp>
      <p:sp>
        <p:nvSpPr>
          <p:cNvPr id="5" name="Title 1">
            <a:extLst>
              <a:ext uri="{FF2B5EF4-FFF2-40B4-BE49-F238E27FC236}">
                <a16:creationId xmlns:a16="http://schemas.microsoft.com/office/drawing/2014/main" id="{421D3D5A-0D99-2946-BE4B-914994969F30}"/>
              </a:ext>
            </a:extLst>
          </p:cNvPr>
          <p:cNvSpPr txBox="1">
            <a:spLocks/>
          </p:cNvSpPr>
          <p:nvPr/>
        </p:nvSpPr>
        <p:spPr>
          <a:xfrm>
            <a:off x="838200" y="10701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Tahoma" panose="020B0604030504040204" pitchFamily="34" charset="0"/>
                <a:ea typeface="Tahoma" panose="020B0604030504040204" pitchFamily="34" charset="0"/>
                <a:cs typeface="Tahoma" panose="020B0604030504040204" pitchFamily="34" charset="0"/>
              </a:rPr>
              <a:t>Concerns</a:t>
            </a:r>
          </a:p>
        </p:txBody>
      </p:sp>
      <p:sp>
        <p:nvSpPr>
          <p:cNvPr id="3" name="Rectangle 2">
            <a:extLst>
              <a:ext uri="{FF2B5EF4-FFF2-40B4-BE49-F238E27FC236}">
                <a16:creationId xmlns:a16="http://schemas.microsoft.com/office/drawing/2014/main" id="{B0FD7789-A27C-E345-AAD0-95257F033EA8}"/>
              </a:ext>
            </a:extLst>
          </p:cNvPr>
          <p:cNvSpPr/>
          <p:nvPr/>
        </p:nvSpPr>
        <p:spPr>
          <a:xfrm>
            <a:off x="1516966" y="5631698"/>
            <a:ext cx="9158068" cy="1015663"/>
          </a:xfrm>
          <a:prstGeom prst="rect">
            <a:avLst/>
          </a:prstGeom>
        </p:spPr>
        <p:txBody>
          <a:bodyPr wrap="square">
            <a:spAutoFit/>
          </a:bodyPr>
          <a:lstStyle/>
          <a:p>
            <a:pPr marL="171450" indent="-171450">
              <a:buFont typeface="Arial" panose="020B0604020202020204" pitchFamily="34" charset="0"/>
              <a:buChar char="•"/>
            </a:pPr>
            <a:r>
              <a:rPr lang="en-US" sz="1200" dirty="0"/>
              <a:t>Kavishwar B </a:t>
            </a:r>
            <a:r>
              <a:rPr lang="en-US" sz="1200" dirty="0" err="1"/>
              <a:t>Wagholikar</a:t>
            </a:r>
            <a:r>
              <a:rPr lang="en-US" sz="1200" dirty="0"/>
              <a:t>, Kathy L </a:t>
            </a:r>
            <a:r>
              <a:rPr lang="en-US" sz="1200" dirty="0" err="1"/>
              <a:t>MacLaughlin</a:t>
            </a:r>
            <a:r>
              <a:rPr lang="en-US" sz="1200" dirty="0"/>
              <a:t>, Michael R Henry, Robert A </a:t>
            </a:r>
            <a:r>
              <a:rPr lang="en-US" sz="1200" dirty="0" err="1"/>
              <a:t>Greenes</a:t>
            </a:r>
            <a:r>
              <a:rPr lang="en-US" sz="1200" dirty="0"/>
              <a:t>, Ronald A Hankey, </a:t>
            </a:r>
            <a:r>
              <a:rPr lang="en-US" sz="1200" dirty="0" err="1"/>
              <a:t>Hongfang</a:t>
            </a:r>
            <a:r>
              <a:rPr lang="en-US" sz="1200" dirty="0"/>
              <a:t> Liu, Rajeev Chaudhry, Clinical decision support with automated text processing for cervical cancer screening, </a:t>
            </a:r>
            <a:r>
              <a:rPr lang="en-US" sz="1200" i="1" dirty="0"/>
              <a:t>Journal of the American Medical Informatics Association</a:t>
            </a:r>
            <a:r>
              <a:rPr lang="en-US" sz="1200" dirty="0"/>
              <a:t>, Volume 19, Issue 5, September 2012, Pages 833–839, </a:t>
            </a:r>
            <a:r>
              <a:rPr lang="en-US" sz="1200" dirty="0">
                <a:hlinkClick r:id="rId3">
                  <a:extLst>
                    <a:ext uri="{A12FA001-AC4F-418D-AE19-62706E023703}">
                      <ahyp:hlinkClr xmlns:ahyp="http://schemas.microsoft.com/office/drawing/2018/hyperlinkcolor" val="tx"/>
                    </a:ext>
                  </a:extLst>
                </a:hlinkClick>
              </a:rPr>
              <a:t>https://doi.org/10.1136/amiajnl-2012-000820</a:t>
            </a:r>
            <a:endParaRPr lang="en-US" sz="1200" dirty="0"/>
          </a:p>
          <a:p>
            <a:pPr marL="171450" indent="-171450">
              <a:buFont typeface="Arial" panose="020B0604020202020204" pitchFamily="34" charset="0"/>
              <a:buChar char="•"/>
            </a:pPr>
            <a:r>
              <a:rPr lang="en-US" sz="1200" dirty="0"/>
              <a:t>Wang, Y., Wang, L., </a:t>
            </a:r>
            <a:r>
              <a:rPr lang="en-US" sz="1200" dirty="0" err="1"/>
              <a:t>Rastegar-Mojarad</a:t>
            </a:r>
            <a:r>
              <a:rPr lang="en-US" sz="1200" dirty="0"/>
              <a:t>, M., Moon, S., Shen, F., Afzal, N., … Liu, H. (2018). Clinical information extraction applications: A literature review. </a:t>
            </a:r>
            <a:r>
              <a:rPr lang="en-US" sz="1200" i="1" dirty="0"/>
              <a:t>Journal of biomedical informatics</a:t>
            </a:r>
            <a:r>
              <a:rPr lang="en-US" sz="1200" dirty="0"/>
              <a:t>, </a:t>
            </a:r>
            <a:r>
              <a:rPr lang="en-US" sz="1200" i="1" dirty="0"/>
              <a:t>77</a:t>
            </a:r>
            <a:r>
              <a:rPr lang="en-US" sz="1200" dirty="0"/>
              <a:t>, 34–49. doi:10.1016/j.jbi.2017.11.011</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36431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E343B-6931-5A45-9A75-59B70E6367F9}"/>
              </a:ext>
            </a:extLst>
          </p:cNvPr>
          <p:cNvPicPr>
            <a:picLocks noChangeAspect="1"/>
          </p:cNvPicPr>
          <p:nvPr/>
        </p:nvPicPr>
        <p:blipFill rotWithShape="1">
          <a:blip r:embed="rId3"/>
          <a:srcRect t="14104" b="80585"/>
          <a:stretch/>
        </p:blipFill>
        <p:spPr>
          <a:xfrm>
            <a:off x="0" y="1754447"/>
            <a:ext cx="12085915" cy="1415644"/>
          </a:xfrm>
          <a:prstGeom prst="rect">
            <a:avLst/>
          </a:prstGeom>
        </p:spPr>
      </p:pic>
      <p:sp>
        <p:nvSpPr>
          <p:cNvPr id="10" name="Down Arrow 9">
            <a:extLst>
              <a:ext uri="{FF2B5EF4-FFF2-40B4-BE49-F238E27FC236}">
                <a16:creationId xmlns:a16="http://schemas.microsoft.com/office/drawing/2014/main" id="{A141B015-260A-0745-A0F9-E2F7225FE57E}"/>
              </a:ext>
            </a:extLst>
          </p:cNvPr>
          <p:cNvSpPr/>
          <p:nvPr/>
        </p:nvSpPr>
        <p:spPr>
          <a:xfrm>
            <a:off x="6496090" y="2979927"/>
            <a:ext cx="999744" cy="93731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3FAED1-4283-8042-BA4F-55D3D10DB6FB}"/>
              </a:ext>
            </a:extLst>
          </p:cNvPr>
          <p:cNvSpPr/>
          <p:nvPr/>
        </p:nvSpPr>
        <p:spPr>
          <a:xfrm>
            <a:off x="341871" y="275623"/>
            <a:ext cx="11644749" cy="1200329"/>
          </a:xfrm>
          <a:prstGeom prst="rect">
            <a:avLst/>
          </a:prstGeom>
        </p:spPr>
        <p:txBody>
          <a:bodyPr wrap="square">
            <a:spAutoFit/>
          </a:bodyPr>
          <a:lstStyle/>
          <a:p>
            <a:r>
              <a:rPr lang="en-US" dirty="0"/>
              <a:t>'… FINAL DIAGNOSIS : A. Cervix, biopsy:  </a:t>
            </a:r>
            <a:r>
              <a:rPr lang="en-US" dirty="0">
                <a:highlight>
                  <a:srgbClr val="FFFF00"/>
                </a:highlight>
              </a:rPr>
              <a:t>- At least high </a:t>
            </a:r>
            <a:r>
              <a:rPr lang="en-US" dirty="0">
                <a:solidFill>
                  <a:srgbClr val="FF0000"/>
                </a:solidFill>
                <a:highlight>
                  <a:srgbClr val="FFFF00"/>
                </a:highlight>
              </a:rPr>
              <a:t>grade squamous intraepithelial lesion </a:t>
            </a:r>
            <a:r>
              <a:rPr lang="en-US" dirty="0">
                <a:highlight>
                  <a:srgbClr val="FFFF00"/>
                </a:highlight>
              </a:rPr>
              <a:t>(CIN III) in a background of extensive necrosis, see comment. Comment : The specimen is predominately necrotic; however, there are small superficial fragments of severely dysplastic epithelium present. These findings are consistent with </a:t>
            </a:r>
            <a:r>
              <a:rPr lang="en-US" strike="sngStrike" dirty="0">
                <a:solidFill>
                  <a:srgbClr val="FF0000"/>
                </a:solidFill>
                <a:highlight>
                  <a:srgbClr val="FFFF00"/>
                </a:highlight>
              </a:rPr>
              <a:t>squamous</a:t>
            </a:r>
            <a:r>
              <a:rPr lang="en-US" strike="sngStrike" dirty="0">
                <a:highlight>
                  <a:srgbClr val="FFFF00"/>
                </a:highlight>
              </a:rPr>
              <a:t> </a:t>
            </a:r>
            <a:r>
              <a:rPr lang="en-US" strike="sngStrike" dirty="0">
                <a:solidFill>
                  <a:srgbClr val="FF0000"/>
                </a:solidFill>
                <a:highlight>
                  <a:srgbClr val="FFFF00"/>
                </a:highlight>
              </a:rPr>
              <a:t>cell</a:t>
            </a:r>
            <a:r>
              <a:rPr lang="en-US" strike="sngStrike" dirty="0">
                <a:highlight>
                  <a:srgbClr val="FFFF00"/>
                </a:highlight>
              </a:rPr>
              <a:t> </a:t>
            </a:r>
            <a:r>
              <a:rPr lang="en-US" strike="sngStrike" dirty="0">
                <a:solidFill>
                  <a:srgbClr val="FF0000"/>
                </a:solidFill>
                <a:highlight>
                  <a:srgbClr val="FFFF00"/>
                </a:highlight>
              </a:rPr>
              <a:t>carcinoma</a:t>
            </a:r>
            <a:r>
              <a:rPr lang="en-US" dirty="0">
                <a:highlight>
                  <a:srgbClr val="FFFF00"/>
                </a:highlight>
              </a:rPr>
              <a:t> (unsampled) ..</a:t>
            </a:r>
            <a:r>
              <a:rPr lang="en-US" dirty="0"/>
              <a:t>.'</a:t>
            </a:r>
          </a:p>
        </p:txBody>
      </p:sp>
      <p:pic>
        <p:nvPicPr>
          <p:cNvPr id="8" name="Picture 7">
            <a:extLst>
              <a:ext uri="{FF2B5EF4-FFF2-40B4-BE49-F238E27FC236}">
                <a16:creationId xmlns:a16="http://schemas.microsoft.com/office/drawing/2014/main" id="{C684329C-6360-C143-9CC2-E56155785C07}"/>
              </a:ext>
            </a:extLst>
          </p:cNvPr>
          <p:cNvPicPr>
            <a:picLocks noChangeAspect="1"/>
          </p:cNvPicPr>
          <p:nvPr/>
        </p:nvPicPr>
        <p:blipFill rotWithShape="1">
          <a:blip r:embed="rId3"/>
          <a:srcRect l="45629" t="14104" r="13872" b="80585"/>
          <a:stretch/>
        </p:blipFill>
        <p:spPr>
          <a:xfrm>
            <a:off x="705853" y="3967251"/>
            <a:ext cx="10886673" cy="1415644"/>
          </a:xfrm>
          <a:prstGeom prst="rect">
            <a:avLst/>
          </a:prstGeom>
        </p:spPr>
      </p:pic>
      <p:sp>
        <p:nvSpPr>
          <p:cNvPr id="7" name="TextBox 6">
            <a:extLst>
              <a:ext uri="{FF2B5EF4-FFF2-40B4-BE49-F238E27FC236}">
                <a16:creationId xmlns:a16="http://schemas.microsoft.com/office/drawing/2014/main" id="{D69B5394-1A56-BF41-8F8B-F436310FDF15}"/>
              </a:ext>
            </a:extLst>
          </p:cNvPr>
          <p:cNvSpPr txBox="1"/>
          <p:nvPr/>
        </p:nvSpPr>
        <p:spPr>
          <a:xfrm>
            <a:off x="982890" y="5810723"/>
            <a:ext cx="10362709" cy="369332"/>
          </a:xfrm>
          <a:prstGeom prst="rect">
            <a:avLst/>
          </a:prstGeom>
          <a:noFill/>
        </p:spPr>
        <p:txBody>
          <a:bodyPr wrap="none" rtlCol="0">
            <a:spAutoFit/>
          </a:bodyPr>
          <a:lstStyle/>
          <a:p>
            <a:r>
              <a:rPr lang="en-US" dirty="0"/>
              <a:t>Since I assume that the comment section throughout all samples does not have core information, I excluded.</a:t>
            </a:r>
          </a:p>
        </p:txBody>
      </p:sp>
    </p:spTree>
    <p:extLst>
      <p:ext uri="{BB962C8B-B14F-4D97-AF65-F5344CB8AC3E}">
        <p14:creationId xmlns:p14="http://schemas.microsoft.com/office/powerpoint/2010/main" val="2013609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441569" y="2550958"/>
            <a:ext cx="3212482"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14. Extracting Note ID</a:t>
            </a:r>
          </a:p>
        </p:txBody>
      </p:sp>
      <p:sp>
        <p:nvSpPr>
          <p:cNvPr id="8" name="TextBox 7">
            <a:extLst>
              <a:ext uri="{FF2B5EF4-FFF2-40B4-BE49-F238E27FC236}">
                <a16:creationId xmlns:a16="http://schemas.microsoft.com/office/drawing/2014/main" id="{8D8FA986-0F1B-684C-8935-69B56797B417}"/>
              </a:ext>
            </a:extLst>
          </p:cNvPr>
          <p:cNvSpPr txBox="1"/>
          <p:nvPr/>
        </p:nvSpPr>
        <p:spPr>
          <a:xfrm>
            <a:off x="1096877" y="4320201"/>
            <a:ext cx="5427383" cy="1200329"/>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15. Extracting Medical Record Number,</a:t>
            </a:r>
            <a:br>
              <a:rPr lang="en-US" sz="2400" dirty="0">
                <a:latin typeface="Tahoma" panose="020B0604030504040204" pitchFamily="34" charset="0"/>
                <a:ea typeface="Tahoma" panose="020B0604030504040204" pitchFamily="34" charset="0"/>
                <a:cs typeface="Tahoma" panose="020B0604030504040204" pitchFamily="34" charset="0"/>
              </a:rPr>
            </a:br>
            <a:r>
              <a:rPr lang="en-US" sz="2400" dirty="0">
                <a:latin typeface="Tahoma" panose="020B0604030504040204" pitchFamily="34" charset="0"/>
                <a:ea typeface="Tahoma" panose="020B0604030504040204" pitchFamily="34" charset="0"/>
                <a:cs typeface="Tahoma" panose="020B0604030504040204" pitchFamily="34" charset="0"/>
              </a:rPr>
              <a:t>gender, and age information from </a:t>
            </a:r>
            <a:br>
              <a:rPr lang="en-US" sz="2400" dirty="0">
                <a:latin typeface="Tahoma" panose="020B0604030504040204" pitchFamily="34" charset="0"/>
                <a:ea typeface="Tahoma" panose="020B0604030504040204" pitchFamily="34" charset="0"/>
                <a:cs typeface="Tahoma" panose="020B0604030504040204" pitchFamily="34" charset="0"/>
              </a:rPr>
            </a:br>
            <a:r>
              <a:rPr lang="en-US" sz="2400" dirty="0">
                <a:latin typeface="Tahoma" panose="020B0604030504040204" pitchFamily="34" charset="0"/>
                <a:ea typeface="Tahoma" panose="020B0604030504040204" pitchFamily="34" charset="0"/>
                <a:cs typeface="Tahoma" panose="020B0604030504040204" pitchFamily="34" charset="0"/>
              </a:rPr>
              <a:t>the table on Half-way result.</a:t>
            </a:r>
          </a:p>
        </p:txBody>
      </p:sp>
      <p:pic>
        <p:nvPicPr>
          <p:cNvPr id="4" name="Picture 3">
            <a:extLst>
              <a:ext uri="{FF2B5EF4-FFF2-40B4-BE49-F238E27FC236}">
                <a16:creationId xmlns:a16="http://schemas.microsoft.com/office/drawing/2014/main" id="{CEEA85F4-B3A1-4848-A40F-B0B35ED775C1}"/>
              </a:ext>
            </a:extLst>
          </p:cNvPr>
          <p:cNvPicPr>
            <a:picLocks noChangeAspect="1"/>
          </p:cNvPicPr>
          <p:nvPr/>
        </p:nvPicPr>
        <p:blipFill>
          <a:blip r:embed="rId2"/>
          <a:stretch>
            <a:fillRect/>
          </a:stretch>
        </p:blipFill>
        <p:spPr>
          <a:xfrm>
            <a:off x="441569" y="3104331"/>
            <a:ext cx="5422203" cy="355600"/>
          </a:xfrm>
          <a:prstGeom prst="rect">
            <a:avLst/>
          </a:prstGeom>
        </p:spPr>
      </p:pic>
      <p:pic>
        <p:nvPicPr>
          <p:cNvPr id="9" name="Picture 8">
            <a:extLst>
              <a:ext uri="{FF2B5EF4-FFF2-40B4-BE49-F238E27FC236}">
                <a16:creationId xmlns:a16="http://schemas.microsoft.com/office/drawing/2014/main" id="{7198A054-9BB8-A845-BFEB-20CB7C3D439F}"/>
              </a:ext>
            </a:extLst>
          </p:cNvPr>
          <p:cNvPicPr>
            <a:picLocks noChangeAspect="1"/>
          </p:cNvPicPr>
          <p:nvPr/>
        </p:nvPicPr>
        <p:blipFill>
          <a:blip r:embed="rId3"/>
          <a:stretch>
            <a:fillRect/>
          </a:stretch>
        </p:blipFill>
        <p:spPr>
          <a:xfrm>
            <a:off x="6524260" y="2744962"/>
            <a:ext cx="5501943" cy="4113038"/>
          </a:xfrm>
          <a:prstGeom prst="rect">
            <a:avLst/>
          </a:prstGeom>
        </p:spPr>
      </p:pic>
    </p:spTree>
    <p:extLst>
      <p:ext uri="{BB962C8B-B14F-4D97-AF65-F5344CB8AC3E}">
        <p14:creationId xmlns:p14="http://schemas.microsoft.com/office/powerpoint/2010/main" val="1882580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Procedures</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Workflow</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69A74ED-060A-7A4D-89A8-0CCD7A9230A6}"/>
              </a:ext>
            </a:extLst>
          </p:cNvPr>
          <p:cNvSpPr txBox="1"/>
          <p:nvPr/>
        </p:nvSpPr>
        <p:spPr>
          <a:xfrm>
            <a:off x="760187" y="2109933"/>
            <a:ext cx="6926896" cy="461665"/>
          </a:xfrm>
          <a:prstGeom prst="rect">
            <a:avLst/>
          </a:prstGeom>
          <a:noFill/>
        </p:spPr>
        <p:txBody>
          <a:bodyPr wrap="none" rtlCol="0">
            <a:spAutoFit/>
          </a:bodyPr>
          <a:lstStyle/>
          <a:p>
            <a:r>
              <a:rPr lang="en-US" sz="2400" dirty="0"/>
              <a:t>16. Merging and Exporting the generated information </a:t>
            </a:r>
          </a:p>
        </p:txBody>
      </p:sp>
      <p:pic>
        <p:nvPicPr>
          <p:cNvPr id="4" name="Picture 3">
            <a:extLst>
              <a:ext uri="{FF2B5EF4-FFF2-40B4-BE49-F238E27FC236}">
                <a16:creationId xmlns:a16="http://schemas.microsoft.com/office/drawing/2014/main" id="{2E42E1D1-527B-1B4D-A783-618CF137E18C}"/>
              </a:ext>
            </a:extLst>
          </p:cNvPr>
          <p:cNvPicPr>
            <a:picLocks noChangeAspect="1"/>
          </p:cNvPicPr>
          <p:nvPr/>
        </p:nvPicPr>
        <p:blipFill>
          <a:blip r:embed="rId2"/>
          <a:stretch>
            <a:fillRect/>
          </a:stretch>
        </p:blipFill>
        <p:spPr>
          <a:xfrm>
            <a:off x="1670050" y="2843055"/>
            <a:ext cx="8851900" cy="1778000"/>
          </a:xfrm>
          <a:prstGeom prst="rect">
            <a:avLst/>
          </a:prstGeom>
        </p:spPr>
      </p:pic>
      <p:pic>
        <p:nvPicPr>
          <p:cNvPr id="9" name="Picture 8">
            <a:extLst>
              <a:ext uri="{FF2B5EF4-FFF2-40B4-BE49-F238E27FC236}">
                <a16:creationId xmlns:a16="http://schemas.microsoft.com/office/drawing/2014/main" id="{42AD5C77-5E49-A845-BD63-1F1390ADCC1E}"/>
              </a:ext>
            </a:extLst>
          </p:cNvPr>
          <p:cNvPicPr>
            <a:picLocks noChangeAspect="1"/>
          </p:cNvPicPr>
          <p:nvPr/>
        </p:nvPicPr>
        <p:blipFill>
          <a:blip r:embed="rId3"/>
          <a:stretch>
            <a:fillRect/>
          </a:stretch>
        </p:blipFill>
        <p:spPr>
          <a:xfrm>
            <a:off x="1670050" y="5040300"/>
            <a:ext cx="9075874" cy="359014"/>
          </a:xfrm>
          <a:prstGeom prst="rect">
            <a:avLst/>
          </a:prstGeom>
        </p:spPr>
      </p:pic>
    </p:spTree>
    <p:extLst>
      <p:ext uri="{BB962C8B-B14F-4D97-AF65-F5344CB8AC3E}">
        <p14:creationId xmlns:p14="http://schemas.microsoft.com/office/powerpoint/2010/main" val="707577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Discussion 2</a:t>
            </a:r>
          </a:p>
        </p:txBody>
      </p:sp>
      <p:sp>
        <p:nvSpPr>
          <p:cNvPr id="5" name="Title 1">
            <a:extLst>
              <a:ext uri="{FF2B5EF4-FFF2-40B4-BE49-F238E27FC236}">
                <a16:creationId xmlns:a16="http://schemas.microsoft.com/office/drawing/2014/main" id="{22618593-0A2D-1541-BDF1-EAAABF4836E7}"/>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Machine Learning approaches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B07C8C2C-94B1-7F40-AF8F-6709E7B4C9E0}"/>
              </a:ext>
            </a:extLst>
          </p:cNvPr>
          <p:cNvSpPr txBox="1"/>
          <p:nvPr/>
        </p:nvSpPr>
        <p:spPr>
          <a:xfrm>
            <a:off x="4908912" y="1899477"/>
            <a:ext cx="2490105" cy="369332"/>
          </a:xfrm>
          <a:prstGeom prst="rect">
            <a:avLst/>
          </a:prstGeom>
          <a:noFill/>
        </p:spPr>
        <p:txBody>
          <a:bodyPr wrap="none" rtlCol="0">
            <a:spAutoFit/>
          </a:bodyPr>
          <a:lstStyle/>
          <a:p>
            <a:r>
              <a:rPr lang="en-US" dirty="0"/>
              <a:t>Decision Tree algorithm</a:t>
            </a:r>
          </a:p>
        </p:txBody>
      </p:sp>
      <p:pic>
        <p:nvPicPr>
          <p:cNvPr id="4" name="Picture 3">
            <a:extLst>
              <a:ext uri="{FF2B5EF4-FFF2-40B4-BE49-F238E27FC236}">
                <a16:creationId xmlns:a16="http://schemas.microsoft.com/office/drawing/2014/main" id="{0B208D7C-B35D-184F-9BCE-CC6C00304805}"/>
              </a:ext>
            </a:extLst>
          </p:cNvPr>
          <p:cNvPicPr>
            <a:picLocks noChangeAspect="1"/>
          </p:cNvPicPr>
          <p:nvPr/>
        </p:nvPicPr>
        <p:blipFill>
          <a:blip r:embed="rId3"/>
          <a:stretch>
            <a:fillRect/>
          </a:stretch>
        </p:blipFill>
        <p:spPr>
          <a:xfrm>
            <a:off x="1313492" y="2268809"/>
            <a:ext cx="9565015" cy="4630770"/>
          </a:xfrm>
          <a:prstGeom prst="rect">
            <a:avLst/>
          </a:prstGeom>
        </p:spPr>
      </p:pic>
    </p:spTree>
    <p:extLst>
      <p:ext uri="{BB962C8B-B14F-4D97-AF65-F5344CB8AC3E}">
        <p14:creationId xmlns:p14="http://schemas.microsoft.com/office/powerpoint/2010/main" val="501642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Final Result</a:t>
            </a:r>
          </a:p>
        </p:txBody>
      </p:sp>
      <p:pic>
        <p:nvPicPr>
          <p:cNvPr id="4" name="Picture 3">
            <a:extLst>
              <a:ext uri="{FF2B5EF4-FFF2-40B4-BE49-F238E27FC236}">
                <a16:creationId xmlns:a16="http://schemas.microsoft.com/office/drawing/2014/main" id="{A3D7DF08-058D-EC4C-B98D-C2E92320CE5C}"/>
              </a:ext>
            </a:extLst>
          </p:cNvPr>
          <p:cNvPicPr>
            <a:picLocks noChangeAspect="1"/>
          </p:cNvPicPr>
          <p:nvPr/>
        </p:nvPicPr>
        <p:blipFill>
          <a:blip r:embed="rId3"/>
          <a:stretch>
            <a:fillRect/>
          </a:stretch>
        </p:blipFill>
        <p:spPr>
          <a:xfrm>
            <a:off x="1188805" y="1266080"/>
            <a:ext cx="9814390" cy="5591920"/>
          </a:xfrm>
          <a:prstGeom prst="rect">
            <a:avLst/>
          </a:prstGeom>
        </p:spPr>
      </p:pic>
    </p:spTree>
    <p:extLst>
      <p:ext uri="{BB962C8B-B14F-4D97-AF65-F5344CB8AC3E}">
        <p14:creationId xmlns:p14="http://schemas.microsoft.com/office/powerpoint/2010/main" val="4069779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CD1360-4A8A-7945-9707-1F1E09C416C5}"/>
              </a:ext>
            </a:extLst>
          </p:cNvPr>
          <p:cNvSpPr>
            <a:spLocks noGrp="1"/>
          </p:cNvSpPr>
          <p:nvPr>
            <p:ph type="title"/>
          </p:nvPr>
        </p:nvSpPr>
        <p:spPr>
          <a:xfrm>
            <a:off x="838200" y="365125"/>
            <a:ext cx="10515600" cy="1325563"/>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Challenge</a:t>
            </a:r>
          </a:p>
        </p:txBody>
      </p:sp>
      <p:sp>
        <p:nvSpPr>
          <p:cNvPr id="7" name="Rectangle 6">
            <a:extLst>
              <a:ext uri="{FF2B5EF4-FFF2-40B4-BE49-F238E27FC236}">
                <a16:creationId xmlns:a16="http://schemas.microsoft.com/office/drawing/2014/main" id="{88E82E5C-1111-C649-B2FB-8E21097A5713}"/>
              </a:ext>
            </a:extLst>
          </p:cNvPr>
          <p:cNvSpPr/>
          <p:nvPr/>
        </p:nvSpPr>
        <p:spPr>
          <a:xfrm>
            <a:off x="1948543" y="1902960"/>
            <a:ext cx="8294914" cy="3340979"/>
          </a:xfrm>
          <a:prstGeom prst="rect">
            <a:avLst/>
          </a:prstGeom>
        </p:spPr>
        <p:txBody>
          <a:bodyPr wrap="square">
            <a:spAutoFit/>
          </a:bodyPr>
          <a:lstStyle/>
          <a:p>
            <a:pPr algn="ctr">
              <a:lnSpc>
                <a:spcPct val="150000"/>
              </a:lnSpc>
            </a:pPr>
            <a:r>
              <a:rPr lang="en-US" sz="2400" dirty="0">
                <a:latin typeface="Tahoma" panose="020B0604030504040204" pitchFamily="34" charset="0"/>
                <a:ea typeface="Tahoma" panose="020B0604030504040204" pitchFamily="34" charset="0"/>
                <a:cs typeface="Tahoma" panose="020B0604030504040204" pitchFamily="34" charset="0"/>
              </a:rPr>
              <a:t>Because the contents of the same type of reports are differently organized depending on patients’ diagnoses or the provider that entered the text, </a:t>
            </a:r>
          </a:p>
          <a:p>
            <a:pPr algn="ctr">
              <a:lnSpc>
                <a:spcPct val="150000"/>
              </a:lnSpc>
            </a:pPr>
            <a:r>
              <a:rPr lang="en-US" sz="2400" dirty="0">
                <a:latin typeface="Tahoma" panose="020B0604030504040204" pitchFamily="34" charset="0"/>
                <a:ea typeface="Tahoma" panose="020B0604030504040204" pitchFamily="34" charset="0"/>
                <a:cs typeface="Tahoma" panose="020B0604030504040204" pitchFamily="34" charset="0"/>
              </a:rPr>
              <a:t>it still challenges to extract </a:t>
            </a:r>
          </a:p>
          <a:p>
            <a:pPr algn="ctr">
              <a:lnSpc>
                <a:spcPct val="150000"/>
              </a:lnSpc>
            </a:pPr>
            <a:r>
              <a:rPr lang="en-US" sz="2400" dirty="0">
                <a:latin typeface="Tahoma" panose="020B0604030504040204" pitchFamily="34" charset="0"/>
                <a:ea typeface="Tahoma" panose="020B0604030504040204" pitchFamily="34" charset="0"/>
                <a:cs typeface="Tahoma" panose="020B0604030504040204" pitchFamily="34" charset="0"/>
              </a:rPr>
              <a:t>accurate and concise terms due to the high variances of </a:t>
            </a:r>
          </a:p>
          <a:p>
            <a:pPr algn="ctr">
              <a:lnSpc>
                <a:spcPct val="150000"/>
              </a:lnSpc>
            </a:pPr>
            <a:r>
              <a:rPr lang="en-US" sz="2400" dirty="0">
                <a:latin typeface="Tahoma" panose="020B0604030504040204" pitchFamily="34" charset="0"/>
                <a:ea typeface="Tahoma" panose="020B0604030504040204" pitchFamily="34" charset="0"/>
                <a:cs typeface="Tahoma" panose="020B0604030504040204" pitchFamily="34" charset="0"/>
              </a:rPr>
              <a:t>free-text. </a:t>
            </a:r>
          </a:p>
        </p:txBody>
      </p:sp>
    </p:spTree>
    <p:extLst>
      <p:ext uri="{BB962C8B-B14F-4D97-AF65-F5344CB8AC3E}">
        <p14:creationId xmlns:p14="http://schemas.microsoft.com/office/powerpoint/2010/main" val="3745882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2997402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References</a:t>
            </a:r>
          </a:p>
        </p:txBody>
      </p:sp>
      <p:sp>
        <p:nvSpPr>
          <p:cNvPr id="3" name="Rectangle 2">
            <a:extLst>
              <a:ext uri="{FF2B5EF4-FFF2-40B4-BE49-F238E27FC236}">
                <a16:creationId xmlns:a16="http://schemas.microsoft.com/office/drawing/2014/main" id="{A932DF07-06BF-9343-A7C1-42D771650FC0}"/>
              </a:ext>
            </a:extLst>
          </p:cNvPr>
          <p:cNvSpPr/>
          <p:nvPr/>
        </p:nvSpPr>
        <p:spPr>
          <a:xfrm>
            <a:off x="838199" y="1669544"/>
            <a:ext cx="10515599" cy="4278094"/>
          </a:xfrm>
          <a:prstGeom prst="rect">
            <a:avLst/>
          </a:prstGeom>
        </p:spPr>
        <p:txBody>
          <a:bodyPr wrap="square">
            <a:spAutoFit/>
          </a:bodyPr>
          <a:lstStyle/>
          <a:p>
            <a:pPr indent="-457200"/>
            <a:r>
              <a:rPr lang="en-US" sz="1400" dirty="0">
                <a:latin typeface="Tahoma" panose="020B0604030504040204" pitchFamily="34" charset="0"/>
                <a:ea typeface="Tahoma" panose="020B0604030504040204" pitchFamily="34" charset="0"/>
                <a:cs typeface="Tahoma" panose="020B0604030504040204" pitchFamily="34" charset="0"/>
              </a:rPr>
              <a:t>Kavishwar B </a:t>
            </a:r>
            <a:r>
              <a:rPr lang="en-US" sz="1400" dirty="0" err="1">
                <a:latin typeface="Tahoma" panose="020B0604030504040204" pitchFamily="34" charset="0"/>
                <a:ea typeface="Tahoma" panose="020B0604030504040204" pitchFamily="34" charset="0"/>
                <a:cs typeface="Tahoma" panose="020B0604030504040204" pitchFamily="34" charset="0"/>
              </a:rPr>
              <a:t>Wagholikar</a:t>
            </a:r>
            <a:r>
              <a:rPr lang="en-US" sz="1400" dirty="0">
                <a:latin typeface="Tahoma" panose="020B0604030504040204" pitchFamily="34" charset="0"/>
                <a:ea typeface="Tahoma" panose="020B0604030504040204" pitchFamily="34" charset="0"/>
                <a:cs typeface="Tahoma" panose="020B0604030504040204" pitchFamily="34" charset="0"/>
              </a:rPr>
              <a:t>, Kathy L </a:t>
            </a:r>
            <a:r>
              <a:rPr lang="en-US" sz="1400" dirty="0" err="1">
                <a:latin typeface="Tahoma" panose="020B0604030504040204" pitchFamily="34" charset="0"/>
                <a:ea typeface="Tahoma" panose="020B0604030504040204" pitchFamily="34" charset="0"/>
                <a:cs typeface="Tahoma" panose="020B0604030504040204" pitchFamily="34" charset="0"/>
              </a:rPr>
              <a:t>MacLaughlin</a:t>
            </a:r>
            <a:r>
              <a:rPr lang="en-US" sz="1400" dirty="0">
                <a:latin typeface="Tahoma" panose="020B0604030504040204" pitchFamily="34" charset="0"/>
                <a:ea typeface="Tahoma" panose="020B0604030504040204" pitchFamily="34" charset="0"/>
                <a:cs typeface="Tahoma" panose="020B0604030504040204" pitchFamily="34" charset="0"/>
              </a:rPr>
              <a:t>, Michael R Henry, Robert A </a:t>
            </a:r>
            <a:r>
              <a:rPr lang="en-US" sz="1400" dirty="0" err="1">
                <a:latin typeface="Tahoma" panose="020B0604030504040204" pitchFamily="34" charset="0"/>
                <a:ea typeface="Tahoma" panose="020B0604030504040204" pitchFamily="34" charset="0"/>
                <a:cs typeface="Tahoma" panose="020B0604030504040204" pitchFamily="34" charset="0"/>
              </a:rPr>
              <a:t>Greenes</a:t>
            </a:r>
            <a:r>
              <a:rPr lang="en-US" sz="1400" dirty="0">
                <a:latin typeface="Tahoma" panose="020B0604030504040204" pitchFamily="34" charset="0"/>
                <a:ea typeface="Tahoma" panose="020B0604030504040204" pitchFamily="34" charset="0"/>
                <a:cs typeface="Tahoma" panose="020B0604030504040204" pitchFamily="34" charset="0"/>
              </a:rPr>
              <a:t>, Ronald A Hankey, </a:t>
            </a:r>
            <a:r>
              <a:rPr lang="en-US" sz="1400" dirty="0" err="1">
                <a:latin typeface="Tahoma" panose="020B0604030504040204" pitchFamily="34" charset="0"/>
                <a:ea typeface="Tahoma" panose="020B0604030504040204" pitchFamily="34" charset="0"/>
                <a:cs typeface="Tahoma" panose="020B0604030504040204" pitchFamily="34" charset="0"/>
              </a:rPr>
              <a:t>Hongfang</a:t>
            </a:r>
            <a:r>
              <a:rPr lang="en-US" sz="1400" dirty="0">
                <a:latin typeface="Tahoma" panose="020B0604030504040204" pitchFamily="34" charset="0"/>
                <a:ea typeface="Tahoma" panose="020B0604030504040204" pitchFamily="34" charset="0"/>
                <a:cs typeface="Tahoma" panose="020B0604030504040204" pitchFamily="34" charset="0"/>
              </a:rPr>
              <a:t> Liu, Rajeev 	Chaudhry, Clinical decision support with automated text processing for cervical cancer screening, </a:t>
            </a:r>
            <a:r>
              <a:rPr lang="en-US" sz="1400" i="1" dirty="0">
                <a:latin typeface="Tahoma" panose="020B0604030504040204" pitchFamily="34" charset="0"/>
                <a:ea typeface="Tahoma" panose="020B0604030504040204" pitchFamily="34" charset="0"/>
                <a:cs typeface="Tahoma" panose="020B0604030504040204" pitchFamily="34" charset="0"/>
              </a:rPr>
              <a:t>Journal of the American 	Medical Informatics Association</a:t>
            </a:r>
            <a:r>
              <a:rPr lang="en-US" sz="1400" dirty="0">
                <a:latin typeface="Tahoma" panose="020B0604030504040204" pitchFamily="34" charset="0"/>
                <a:ea typeface="Tahoma" panose="020B0604030504040204" pitchFamily="34" charset="0"/>
                <a:cs typeface="Tahoma" panose="020B0604030504040204" pitchFamily="34" charset="0"/>
              </a:rPr>
              <a:t>, Volume 19, Issue 5, September 2012, Pages 833–839, https://doi.org/10.1136/amiajnl-	2012-000820</a:t>
            </a:r>
          </a:p>
          <a:p>
            <a:pPr indent="-457200"/>
            <a:r>
              <a:rPr lang="en-US" sz="1400" dirty="0">
                <a:latin typeface="Tahoma" panose="020B0604030504040204" pitchFamily="34" charset="0"/>
                <a:ea typeface="Tahoma" panose="020B0604030504040204" pitchFamily="34" charset="0"/>
                <a:cs typeface="Tahoma" panose="020B0604030504040204" pitchFamily="34" charset="0"/>
              </a:rPr>
              <a:t>Wang, Y., Wang, L., </a:t>
            </a:r>
            <a:r>
              <a:rPr lang="en-US" sz="1400" dirty="0" err="1">
                <a:latin typeface="Tahoma" panose="020B0604030504040204" pitchFamily="34" charset="0"/>
                <a:ea typeface="Tahoma" panose="020B0604030504040204" pitchFamily="34" charset="0"/>
                <a:cs typeface="Tahoma" panose="020B0604030504040204" pitchFamily="34" charset="0"/>
              </a:rPr>
              <a:t>Rastegar-Mojarad</a:t>
            </a:r>
            <a:r>
              <a:rPr lang="en-US" sz="1400" dirty="0">
                <a:latin typeface="Tahoma" panose="020B0604030504040204" pitchFamily="34" charset="0"/>
                <a:ea typeface="Tahoma" panose="020B0604030504040204" pitchFamily="34" charset="0"/>
                <a:cs typeface="Tahoma" panose="020B0604030504040204" pitchFamily="34" charset="0"/>
              </a:rPr>
              <a:t>, M., Moon, S., Shen, F., Afzal, N., … Liu, H. (2018). Clinical information extraction 	applications: A literature review. </a:t>
            </a:r>
            <a:r>
              <a:rPr lang="en-US" sz="1400" i="1" dirty="0">
                <a:latin typeface="Tahoma" panose="020B0604030504040204" pitchFamily="34" charset="0"/>
                <a:ea typeface="Tahoma" panose="020B0604030504040204" pitchFamily="34" charset="0"/>
                <a:cs typeface="Tahoma" panose="020B0604030504040204" pitchFamily="34" charset="0"/>
              </a:rPr>
              <a:t>Journal of biomedical informatics</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i="1" dirty="0">
                <a:latin typeface="Tahoma" panose="020B0604030504040204" pitchFamily="34" charset="0"/>
                <a:ea typeface="Tahoma" panose="020B0604030504040204" pitchFamily="34" charset="0"/>
                <a:cs typeface="Tahoma" panose="020B0604030504040204" pitchFamily="34" charset="0"/>
              </a:rPr>
              <a:t>77</a:t>
            </a:r>
            <a:r>
              <a:rPr lang="en-US" sz="1400" dirty="0">
                <a:latin typeface="Tahoma" panose="020B0604030504040204" pitchFamily="34" charset="0"/>
                <a:ea typeface="Tahoma" panose="020B0604030504040204" pitchFamily="34" charset="0"/>
                <a:cs typeface="Tahoma" panose="020B0604030504040204" pitchFamily="34" charset="0"/>
              </a:rPr>
              <a:t>, 34–49. doi:10.1016/j.jbi.2017.11.011</a:t>
            </a:r>
            <a:endPar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457200" marR="0" indent="-457200">
              <a:spcBef>
                <a:spcPts val="360"/>
              </a:spcBef>
              <a:spcAft>
                <a:spcPts val="0"/>
              </a:spcAft>
            </a:pP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Wall, M. (2014, March 04). Big Data: Are you ready for blast-off? Retrieved June 18, 2019, from https://</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www.bbc.com</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/news/business-26383058</a:t>
            </a:r>
          </a:p>
          <a:p>
            <a:pPr marL="457200" marR="0" indent="-457200">
              <a:spcBef>
                <a:spcPts val="360"/>
              </a:spcBef>
              <a:spcAft>
                <a:spcPts val="0"/>
              </a:spcAft>
            </a:pPr>
            <a:r>
              <a:rPr lang="en-US" sz="1400" dirty="0" err="1">
                <a:latin typeface="Tahoma" panose="020B0604030504040204" pitchFamily="34" charset="0"/>
                <a:ea typeface="Tahoma" panose="020B0604030504040204" pitchFamily="34" charset="0"/>
                <a:cs typeface="Tahoma" panose="020B0604030504040204" pitchFamily="34" charset="0"/>
              </a:rPr>
              <a:t>KDnuggets</a:t>
            </a:r>
            <a:r>
              <a:rPr lang="en-US" sz="1400" dirty="0">
                <a:latin typeface="Tahoma" panose="020B0604030504040204" pitchFamily="34" charset="0"/>
                <a:ea typeface="Tahoma" panose="020B0604030504040204" pitchFamily="34" charset="0"/>
                <a:cs typeface="Tahoma" panose="020B0604030504040204" pitchFamily="34" charset="0"/>
              </a:rPr>
              <a:t>. (n.d.). Retrieved June 21, 2019, from https://</a:t>
            </a:r>
            <a:r>
              <a:rPr lang="en-US" sz="1400" dirty="0" err="1">
                <a:latin typeface="Tahoma" panose="020B0604030504040204" pitchFamily="34" charset="0"/>
                <a:ea typeface="Tahoma" panose="020B0604030504040204" pitchFamily="34" charset="0"/>
                <a:cs typeface="Tahoma" panose="020B0604030504040204" pitchFamily="34" charset="0"/>
              </a:rPr>
              <a:t>www.kdnuggets.com</a:t>
            </a:r>
            <a:r>
              <a:rPr lang="en-US" sz="1400" dirty="0">
                <a:latin typeface="Tahoma" panose="020B0604030504040204" pitchFamily="34" charset="0"/>
                <a:ea typeface="Tahoma" panose="020B0604030504040204" pitchFamily="34" charset="0"/>
                <a:cs typeface="Tahoma" panose="020B0604030504040204" pitchFamily="34" charset="0"/>
              </a:rPr>
              <a:t>/2017/02/natural-language-processing-key-terms-</a:t>
            </a:r>
            <a:r>
              <a:rPr lang="en-US" sz="1400" dirty="0" err="1">
                <a:latin typeface="Tahoma" panose="020B0604030504040204" pitchFamily="34" charset="0"/>
                <a:ea typeface="Tahoma" panose="020B0604030504040204" pitchFamily="34" charset="0"/>
                <a:cs typeface="Tahoma" panose="020B0604030504040204" pitchFamily="34" charset="0"/>
              </a:rPr>
              <a:t>explained.html</a:t>
            </a:r>
            <a:endParaRPr lang="en-US" sz="1400" dirty="0">
              <a:latin typeface="Tahoma" panose="020B0604030504040204" pitchFamily="34" charset="0"/>
              <a:ea typeface="Tahoma" panose="020B0604030504040204" pitchFamily="34" charset="0"/>
              <a:cs typeface="Tahoma" panose="020B0604030504040204" pitchFamily="34" charset="0"/>
            </a:endParaRPr>
          </a:p>
          <a:p>
            <a:pPr marL="457200" marR="0" indent="-457200">
              <a:spcBef>
                <a:spcPts val="360"/>
              </a:spcBef>
              <a:spcAft>
                <a:spcPts val="0"/>
              </a:spcAft>
            </a:pPr>
            <a:r>
              <a:rPr lang="en-US" sz="1400" dirty="0" err="1">
                <a:latin typeface="Tahoma" panose="020B0604030504040204" pitchFamily="34" charset="0"/>
                <a:ea typeface="Tahoma" panose="020B0604030504040204" pitchFamily="34" charset="0"/>
                <a:cs typeface="Tahoma" panose="020B0604030504040204" pitchFamily="34" charset="0"/>
              </a:rPr>
              <a:t>Ageitgey</a:t>
            </a:r>
            <a:r>
              <a:rPr lang="en-US" sz="1400" dirty="0">
                <a:latin typeface="Tahoma" panose="020B0604030504040204" pitchFamily="34" charset="0"/>
                <a:ea typeface="Tahoma" panose="020B0604030504040204" pitchFamily="34" charset="0"/>
                <a:cs typeface="Tahoma" panose="020B0604030504040204" pitchFamily="34" charset="0"/>
              </a:rPr>
              <a:t>. (2019, January 02). Natural Language Processing is Fun! - Adam </a:t>
            </a:r>
            <a:r>
              <a:rPr lang="en-US" sz="1400" dirty="0" err="1">
                <a:latin typeface="Tahoma" panose="020B0604030504040204" pitchFamily="34" charset="0"/>
                <a:ea typeface="Tahoma" panose="020B0604030504040204" pitchFamily="34" charset="0"/>
                <a:cs typeface="Tahoma" panose="020B0604030504040204" pitchFamily="34" charset="0"/>
              </a:rPr>
              <a:t>Geitgey</a:t>
            </a:r>
            <a:r>
              <a:rPr lang="en-US" sz="1400" dirty="0">
                <a:latin typeface="Tahoma" panose="020B0604030504040204" pitchFamily="34" charset="0"/>
                <a:ea typeface="Tahoma" panose="020B0604030504040204" pitchFamily="34" charset="0"/>
                <a:cs typeface="Tahoma" panose="020B0604030504040204" pitchFamily="34" charset="0"/>
              </a:rPr>
              <a:t>. Retrieved June 21, 2019, from https://</a:t>
            </a:r>
            <a:r>
              <a:rPr lang="en-US" sz="1400" dirty="0" err="1">
                <a:latin typeface="Tahoma" panose="020B0604030504040204" pitchFamily="34" charset="0"/>
                <a:ea typeface="Tahoma" panose="020B0604030504040204" pitchFamily="34" charset="0"/>
                <a:cs typeface="Tahoma" panose="020B0604030504040204" pitchFamily="34" charset="0"/>
              </a:rPr>
              <a:t>medium.com</a:t>
            </a:r>
            <a:r>
              <a:rPr lang="en-US" sz="1400" dirty="0">
                <a:latin typeface="Tahoma" panose="020B0604030504040204" pitchFamily="34" charset="0"/>
                <a:ea typeface="Tahoma" panose="020B0604030504040204" pitchFamily="34" charset="0"/>
                <a:cs typeface="Tahoma" panose="020B0604030504040204" pitchFamily="34" charset="0"/>
              </a:rPr>
              <a:t>/@</a:t>
            </a:r>
            <a:r>
              <a:rPr lang="en-US" sz="1400" dirty="0" err="1">
                <a:latin typeface="Tahoma" panose="020B0604030504040204" pitchFamily="34" charset="0"/>
                <a:ea typeface="Tahoma" panose="020B0604030504040204" pitchFamily="34" charset="0"/>
                <a:cs typeface="Tahoma" panose="020B0604030504040204" pitchFamily="34" charset="0"/>
              </a:rPr>
              <a:t>ageitgey</a:t>
            </a:r>
            <a:r>
              <a:rPr lang="en-US" sz="1400" dirty="0">
                <a:latin typeface="Tahoma" panose="020B0604030504040204" pitchFamily="34" charset="0"/>
                <a:ea typeface="Tahoma" panose="020B0604030504040204" pitchFamily="34" charset="0"/>
                <a:cs typeface="Tahoma" panose="020B0604030504040204" pitchFamily="34" charset="0"/>
              </a:rPr>
              <a:t>/natural-language-processing-is-fun-9a0bff37854e</a:t>
            </a:r>
          </a:p>
          <a:p>
            <a:pPr marL="457200" marR="0" indent="-457200">
              <a:spcBef>
                <a:spcPts val="360"/>
              </a:spcBef>
              <a:spcAft>
                <a:spcPts val="0"/>
              </a:spcAft>
            </a:pP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Kreimeyer</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K., Foster, M., Pandey, A., Arya, N., Halford, G., Jones, S. F., . . . </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Botsis</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T. (17 </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july</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2017). Natural Language Processing Systems for Capturing and Standardizing Unstructured Clinical Information. </a:t>
            </a:r>
            <a:r>
              <a:rPr lang="en-US" sz="1400" i="1" dirty="0">
                <a:latin typeface="Tahoma" panose="020B0604030504040204" pitchFamily="34" charset="0"/>
                <a:ea typeface="Tahoma" panose="020B0604030504040204" pitchFamily="34" charset="0"/>
                <a:cs typeface="Tahoma" panose="020B0604030504040204" pitchFamily="34" charset="0"/>
              </a:rPr>
              <a:t>Journal of Biomedical Informatics,</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1-16. doi:10.1016</a:t>
            </a:r>
            <a:endParaRPr lang="en-US" sz="1400" dirty="0">
              <a:latin typeface="Tahoma" panose="020B0604030504040204" pitchFamily="34" charset="0"/>
              <a:ea typeface="Tahoma" panose="020B0604030504040204" pitchFamily="34" charset="0"/>
              <a:cs typeface="Tahoma" panose="020B0604030504040204" pitchFamily="34" charset="0"/>
            </a:endParaRPr>
          </a:p>
          <a:p>
            <a:pPr marL="457200" marR="0" indent="-457200">
              <a:spcBef>
                <a:spcPts val="360"/>
              </a:spcBef>
              <a:spcAft>
                <a:spcPts val="0"/>
              </a:spcAft>
            </a:pP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Assale</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M., Dui, L. G., </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Cina</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A., Seveso, A., &amp; </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Cabitza</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F. (17 </a:t>
            </a:r>
            <a:r>
              <a:rPr lang="en-US" sz="1400" dirty="0" err="1">
                <a:solidFill>
                  <a:srgbClr val="000000"/>
                </a:solidFill>
                <a:latin typeface="Tahoma" panose="020B0604030504040204" pitchFamily="34" charset="0"/>
                <a:ea typeface="Tahoma" panose="020B0604030504040204" pitchFamily="34" charset="0"/>
                <a:cs typeface="Tahoma" panose="020B0604030504040204" pitchFamily="34" charset="0"/>
              </a:rPr>
              <a:t>april</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 2019). The Revival of the Notes Field: Leveraging the Unstructured Content in Electronic Health Records. </a:t>
            </a:r>
            <a:r>
              <a:rPr lang="en-US" sz="1400" i="1" dirty="0">
                <a:latin typeface="Tahoma" panose="020B0604030504040204" pitchFamily="34" charset="0"/>
                <a:ea typeface="Tahoma" panose="020B0604030504040204" pitchFamily="34" charset="0"/>
                <a:cs typeface="Tahoma" panose="020B0604030504040204" pitchFamily="34" charset="0"/>
              </a:rPr>
              <a:t>Frontiers in Medicine,</a:t>
            </a:r>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1-23. doi:10.3389</a:t>
            </a:r>
          </a:p>
          <a:p>
            <a:pPr marL="457200" marR="0" indent="-457200">
              <a:spcBef>
                <a:spcPts val="360"/>
              </a:spcBef>
              <a:spcAft>
                <a:spcPts val="0"/>
              </a:spcAft>
            </a:pPr>
            <a:endParaRPr lang="en-US"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8626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INTRODUCTION</a:t>
            </a:r>
          </a:p>
        </p:txBody>
      </p:sp>
      <p:sp>
        <p:nvSpPr>
          <p:cNvPr id="4" name="Title 1">
            <a:extLst>
              <a:ext uri="{FF2B5EF4-FFF2-40B4-BE49-F238E27FC236}">
                <a16:creationId xmlns:a16="http://schemas.microsoft.com/office/drawing/2014/main" id="{7BADE6F5-FE96-344E-811B-89E83E63407E}"/>
              </a:ext>
            </a:extLst>
          </p:cNvPr>
          <p:cNvSpPr txBox="1">
            <a:spLocks/>
          </p:cNvSpPr>
          <p:nvPr/>
        </p:nvSpPr>
        <p:spPr>
          <a:xfrm>
            <a:off x="838200" y="1982459"/>
            <a:ext cx="10515600" cy="3436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ahoma" panose="020B0604030504040204" pitchFamily="34" charset="0"/>
                <a:ea typeface="Tahoma" panose="020B0604030504040204" pitchFamily="34" charset="0"/>
                <a:cs typeface="Tahoma" panose="020B0604030504040204" pitchFamily="34" charset="0"/>
              </a:rPr>
              <a:t>“A subfield of computer science that tries to learn, understand, and produce human language contents.”</a:t>
            </a:r>
          </a:p>
          <a:p>
            <a:pPr algn="ct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5" name="Title 1">
            <a:extLst>
              <a:ext uri="{FF2B5EF4-FFF2-40B4-BE49-F238E27FC236}">
                <a16:creationId xmlns:a16="http://schemas.microsoft.com/office/drawing/2014/main" id="{421D3D5A-0D99-2946-BE4B-914994969F30}"/>
              </a:ext>
            </a:extLst>
          </p:cNvPr>
          <p:cNvSpPr txBox="1">
            <a:spLocks/>
          </p:cNvSpPr>
          <p:nvPr/>
        </p:nvSpPr>
        <p:spPr>
          <a:xfrm>
            <a:off x="838200" y="10701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Tahoma" panose="020B0604030504040204" pitchFamily="34" charset="0"/>
                <a:ea typeface="Tahoma" panose="020B0604030504040204" pitchFamily="34" charset="0"/>
                <a:cs typeface="Tahoma" panose="020B0604030504040204" pitchFamily="34" charset="0"/>
              </a:rPr>
              <a:t>What is Natural Processing Language?</a:t>
            </a:r>
          </a:p>
        </p:txBody>
      </p:sp>
      <p:sp>
        <p:nvSpPr>
          <p:cNvPr id="3" name="Rectangle 2">
            <a:extLst>
              <a:ext uri="{FF2B5EF4-FFF2-40B4-BE49-F238E27FC236}">
                <a16:creationId xmlns:a16="http://schemas.microsoft.com/office/drawing/2014/main" id="{B0FD7789-A27C-E345-AAD0-95257F033EA8}"/>
              </a:ext>
            </a:extLst>
          </p:cNvPr>
          <p:cNvSpPr/>
          <p:nvPr/>
        </p:nvSpPr>
        <p:spPr>
          <a:xfrm>
            <a:off x="1516966" y="5842265"/>
            <a:ext cx="9158068" cy="523220"/>
          </a:xfrm>
          <a:prstGeom prst="rect">
            <a:avLst/>
          </a:prstGeom>
        </p:spPr>
        <p:txBody>
          <a:bodyPr wrap="square">
            <a:spAutoFit/>
          </a:bodyPr>
          <a:lstStyle/>
          <a:p>
            <a:r>
              <a:rPr lang="en-US" sz="1400" dirty="0" err="1">
                <a:latin typeface="Times New Roman" panose="02020603050405020304" pitchFamily="18" charset="0"/>
                <a:ea typeface="Times New Roman" panose="02020603050405020304" pitchFamily="18" charset="0"/>
              </a:rPr>
              <a:t>Assale</a:t>
            </a:r>
            <a:r>
              <a:rPr lang="en-US" sz="1400" dirty="0">
                <a:latin typeface="Times New Roman" panose="02020603050405020304" pitchFamily="18" charset="0"/>
                <a:ea typeface="Times New Roman" panose="02020603050405020304" pitchFamily="18" charset="0"/>
              </a:rPr>
              <a:t>, M., Dui, L. G., </a:t>
            </a:r>
            <a:r>
              <a:rPr lang="en-US" sz="1400" dirty="0" err="1">
                <a:latin typeface="Times New Roman" panose="02020603050405020304" pitchFamily="18" charset="0"/>
                <a:ea typeface="Times New Roman" panose="02020603050405020304" pitchFamily="18" charset="0"/>
              </a:rPr>
              <a:t>Cina</a:t>
            </a:r>
            <a:r>
              <a:rPr lang="en-US" sz="1400" dirty="0">
                <a:latin typeface="Times New Roman" panose="02020603050405020304" pitchFamily="18" charset="0"/>
                <a:ea typeface="Times New Roman" panose="02020603050405020304" pitchFamily="18" charset="0"/>
              </a:rPr>
              <a:t>, A., Seveso, A., &amp; </a:t>
            </a:r>
            <a:r>
              <a:rPr lang="en-US" sz="1400" dirty="0" err="1">
                <a:latin typeface="Times New Roman" panose="02020603050405020304" pitchFamily="18" charset="0"/>
                <a:ea typeface="Times New Roman" panose="02020603050405020304" pitchFamily="18" charset="0"/>
              </a:rPr>
              <a:t>Cabitza</a:t>
            </a:r>
            <a:r>
              <a:rPr lang="en-US" sz="1400" dirty="0">
                <a:latin typeface="Times New Roman" panose="02020603050405020304" pitchFamily="18" charset="0"/>
                <a:ea typeface="Times New Roman" panose="02020603050405020304" pitchFamily="18" charset="0"/>
              </a:rPr>
              <a:t>, F. (17 </a:t>
            </a:r>
            <a:r>
              <a:rPr lang="en-US" sz="1400" dirty="0" err="1">
                <a:latin typeface="Times New Roman" panose="02020603050405020304" pitchFamily="18" charset="0"/>
                <a:ea typeface="Times New Roman" panose="02020603050405020304" pitchFamily="18" charset="0"/>
              </a:rPr>
              <a:t>april</a:t>
            </a:r>
            <a:r>
              <a:rPr lang="en-US" sz="1400" dirty="0">
                <a:latin typeface="Times New Roman" panose="02020603050405020304" pitchFamily="18" charset="0"/>
                <a:ea typeface="Times New Roman" panose="02020603050405020304" pitchFamily="18" charset="0"/>
              </a:rPr>
              <a:t> 2019). The Revival of the Notes Field: Leveraging the Unstructured Content in Electronic Health Records. </a:t>
            </a:r>
            <a:r>
              <a:rPr lang="en-US" sz="1400" i="1" dirty="0">
                <a:latin typeface="Times New Roman" panose="02020603050405020304" pitchFamily="18" charset="0"/>
                <a:ea typeface="Times New Roman" panose="02020603050405020304" pitchFamily="18" charset="0"/>
              </a:rPr>
              <a:t>Frontiers in Medicine,</a:t>
            </a:r>
            <a:r>
              <a:rPr lang="en-US" sz="1400" dirty="0">
                <a:latin typeface="Times New Roman" panose="02020603050405020304" pitchFamily="18" charset="0"/>
                <a:ea typeface="Times New Roman" panose="02020603050405020304" pitchFamily="18" charset="0"/>
              </a:rPr>
              <a:t>1-23. doi:10.3389</a:t>
            </a:r>
            <a:r>
              <a:rPr lang="en-US" sz="1400" dirty="0">
                <a:effectLst/>
              </a:rPr>
              <a:t> </a:t>
            </a:r>
            <a:endParaRPr lang="en-US" sz="1400" dirty="0"/>
          </a:p>
        </p:txBody>
      </p:sp>
    </p:spTree>
    <p:extLst>
      <p:ext uri="{BB962C8B-B14F-4D97-AF65-F5344CB8AC3E}">
        <p14:creationId xmlns:p14="http://schemas.microsoft.com/office/powerpoint/2010/main" val="4204139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ADE6F5-FE96-344E-811B-89E83E63407E}"/>
              </a:ext>
            </a:extLst>
          </p:cNvPr>
          <p:cNvSpPr txBox="1">
            <a:spLocks/>
          </p:cNvSpPr>
          <p:nvPr/>
        </p:nvSpPr>
        <p:spPr>
          <a:xfrm>
            <a:off x="838200" y="1982459"/>
            <a:ext cx="10515600" cy="402798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Advantages</a:t>
            </a:r>
          </a:p>
          <a:p>
            <a:pPr>
              <a:lnSpc>
                <a:spcPct val="170000"/>
              </a:lnSpc>
            </a:pPr>
            <a:r>
              <a:rPr lang="en-US" sz="3200" dirty="0">
                <a:latin typeface="Tahoma" panose="020B0604030504040204" pitchFamily="34" charset="0"/>
                <a:ea typeface="Tahoma" panose="020B0604030504040204" pitchFamily="34" charset="0"/>
                <a:cs typeface="Tahoma" panose="020B0604030504040204" pitchFamily="34" charset="0"/>
              </a:rPr>
              <a:t>	- </a:t>
            </a:r>
            <a:r>
              <a:rPr lang="en-US" sz="2800" dirty="0">
                <a:latin typeface="Tahoma" panose="020B0604030504040204" pitchFamily="34" charset="0"/>
                <a:ea typeface="Tahoma" panose="020B0604030504040204" pitchFamily="34" charset="0"/>
                <a:cs typeface="Tahoma" panose="020B0604030504040204" pitchFamily="34" charset="0"/>
              </a:rPr>
              <a:t>Reduction of time for manual expert review</a:t>
            </a:r>
          </a:p>
          <a:p>
            <a:pPr>
              <a:lnSpc>
                <a:spcPct val="170000"/>
              </a:lnSpc>
            </a:pPr>
            <a:r>
              <a:rPr lang="en-US" sz="2800" dirty="0">
                <a:latin typeface="Tahoma" panose="020B0604030504040204" pitchFamily="34" charset="0"/>
                <a:ea typeface="Tahoma" panose="020B0604030504040204" pitchFamily="34" charset="0"/>
                <a:cs typeface="Tahoma" panose="020B0604030504040204" pitchFamily="34" charset="0"/>
              </a:rPr>
              <a:t>	- Flexibility of secondary use of such data for large scale 	automated processing</a:t>
            </a:r>
          </a:p>
          <a:p>
            <a:pPr>
              <a:lnSpc>
                <a:spcPct val="170000"/>
              </a:lnSpc>
            </a:pPr>
            <a:r>
              <a:rPr lang="en-US" sz="2800" dirty="0">
                <a:latin typeface="Tahoma" panose="020B0604030504040204" pitchFamily="34" charset="0"/>
                <a:ea typeface="Tahoma" panose="020B0604030504040204" pitchFamily="34" charset="0"/>
                <a:cs typeface="Tahoma" panose="020B0604030504040204" pitchFamily="34" charset="0"/>
              </a:rPr>
              <a:t>	- More knowledge about patient information</a:t>
            </a:r>
          </a:p>
          <a:p>
            <a:pPr>
              <a:lnSpc>
                <a:spcPct val="170000"/>
              </a:lnSpc>
            </a:pPr>
            <a:r>
              <a:rPr lang="en-US" sz="2800" dirty="0">
                <a:latin typeface="Tahoma" panose="020B0604030504040204" pitchFamily="34" charset="0"/>
                <a:ea typeface="Tahoma" panose="020B0604030504040204" pitchFamily="34" charset="0"/>
                <a:cs typeface="Tahoma" panose="020B0604030504040204" pitchFamily="34" charset="0"/>
              </a:rPr>
              <a:t>	- Conductibility of secondary use of data for future research</a:t>
            </a:r>
            <a:br>
              <a:rPr lang="en-US" sz="2800" dirty="0">
                <a:latin typeface="Tahoma" panose="020B0604030504040204" pitchFamily="34" charset="0"/>
                <a:ea typeface="Tahoma" panose="020B0604030504040204" pitchFamily="34" charset="0"/>
                <a:cs typeface="Tahoma" panose="020B0604030504040204" pitchFamily="34" charset="0"/>
              </a:rPr>
            </a:br>
            <a:endParaRPr lang="en-US" sz="2800" dirty="0">
              <a:latin typeface="Tahoma" panose="020B0604030504040204" pitchFamily="34" charset="0"/>
              <a:ea typeface="Tahoma" panose="020B0604030504040204" pitchFamily="34" charset="0"/>
              <a:cs typeface="Tahoma" panose="020B0604030504040204" pitchFamily="34" charset="0"/>
            </a:endParaRPr>
          </a:p>
          <a:p>
            <a:pPr marL="457200" indent="-457200">
              <a:lnSpc>
                <a:spcPct val="10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Challenge</a:t>
            </a:r>
            <a:r>
              <a:rPr lang="en-US" altLang="ko-KR" sz="3200" dirty="0">
                <a:latin typeface="Tahoma" panose="020B0604030504040204" pitchFamily="34" charset="0"/>
                <a:ea typeface="Tahoma" panose="020B0604030504040204" pitchFamily="34" charset="0"/>
                <a:cs typeface="Tahoma" panose="020B0604030504040204" pitchFamily="34" charset="0"/>
              </a:rPr>
              <a:t>s</a:t>
            </a:r>
            <a:endParaRPr lang="en-US" sz="3200" dirty="0">
              <a:latin typeface="Tahoma" panose="020B0604030504040204" pitchFamily="34" charset="0"/>
              <a:ea typeface="Tahoma" panose="020B0604030504040204" pitchFamily="34" charset="0"/>
              <a:cs typeface="Tahoma" panose="020B0604030504040204" pitchFamily="34" charset="0"/>
            </a:endParaRPr>
          </a:p>
          <a:p>
            <a:pPr>
              <a:lnSpc>
                <a:spcPct val="170000"/>
              </a:lnSpc>
            </a:pPr>
            <a:r>
              <a:rPr lang="en-US" sz="3200" dirty="0">
                <a:latin typeface="Tahoma" panose="020B0604030504040204" pitchFamily="34" charset="0"/>
                <a:ea typeface="Tahoma" panose="020B0604030504040204" pitchFamily="34" charset="0"/>
                <a:cs typeface="Tahoma" panose="020B0604030504040204" pitchFamily="34" charset="0"/>
              </a:rPr>
              <a:t>	- poor structures, abundant shorthand, and domain-specific vocabularies</a:t>
            </a:r>
            <a:r>
              <a:rPr lang="en-US" sz="3200" dirty="0">
                <a:effectLst/>
                <a:latin typeface="Tahoma" panose="020B0604030504040204" pitchFamily="34" charset="0"/>
                <a:ea typeface="Tahoma" panose="020B0604030504040204" pitchFamily="34" charset="0"/>
                <a:cs typeface="Tahoma" panose="020B0604030504040204" pitchFamily="34" charset="0"/>
              </a:rPr>
              <a:t> </a:t>
            </a:r>
            <a:br>
              <a:rPr lang="en-US" sz="3200" dirty="0">
                <a:effectLst/>
                <a:latin typeface="Tahoma" panose="020B0604030504040204" pitchFamily="34" charset="0"/>
                <a:ea typeface="Tahoma" panose="020B0604030504040204" pitchFamily="34" charset="0"/>
                <a:cs typeface="Tahoma" panose="020B0604030504040204" pitchFamily="34" charset="0"/>
              </a:rPr>
            </a:br>
            <a:r>
              <a:rPr lang="en-US" sz="3200" dirty="0">
                <a:effectLst/>
                <a:latin typeface="Tahoma" panose="020B0604030504040204" pitchFamily="34" charset="0"/>
                <a:ea typeface="Tahoma" panose="020B0604030504040204" pitchFamily="34" charset="0"/>
                <a:cs typeface="Tahoma" panose="020B0604030504040204" pitchFamily="34" charset="0"/>
              </a:rPr>
              <a:t>	   </a:t>
            </a:r>
            <a:r>
              <a:rPr lang="en-US" sz="3200" dirty="0">
                <a:effectLst/>
                <a:latin typeface="Tahoma" panose="020B0604030504040204" pitchFamily="34" charset="0"/>
                <a:ea typeface="Tahoma" panose="020B0604030504040204" pitchFamily="34" charset="0"/>
                <a:cs typeface="Tahoma" panose="020B0604030504040204" pitchFamily="34" charset="0"/>
                <a:sym typeface="Wingdings" pitchFamily="2" charset="2"/>
              </a:rPr>
              <a:t> cause HIGH TEST ERROR RATE</a:t>
            </a:r>
            <a:endParaRPr lang="en-US" sz="32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5" name="Title 1">
            <a:extLst>
              <a:ext uri="{FF2B5EF4-FFF2-40B4-BE49-F238E27FC236}">
                <a16:creationId xmlns:a16="http://schemas.microsoft.com/office/drawing/2014/main" id="{421D3D5A-0D99-2946-BE4B-914994969F30}"/>
              </a:ext>
            </a:extLst>
          </p:cNvPr>
          <p:cNvSpPr txBox="1">
            <a:spLocks/>
          </p:cNvSpPr>
          <p:nvPr/>
        </p:nvSpPr>
        <p:spPr>
          <a:xfrm>
            <a:off x="838200" y="10701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Tahoma" panose="020B0604030504040204" pitchFamily="34" charset="0"/>
                <a:ea typeface="Tahoma" panose="020B0604030504040204" pitchFamily="34" charset="0"/>
                <a:cs typeface="Tahoma" panose="020B0604030504040204" pitchFamily="34" charset="0"/>
              </a:rPr>
              <a:t>Advantages and Challenge</a:t>
            </a:r>
          </a:p>
        </p:txBody>
      </p:sp>
      <p:sp>
        <p:nvSpPr>
          <p:cNvPr id="3" name="Rectangle 2">
            <a:extLst>
              <a:ext uri="{FF2B5EF4-FFF2-40B4-BE49-F238E27FC236}">
                <a16:creationId xmlns:a16="http://schemas.microsoft.com/office/drawing/2014/main" id="{B0FD7789-A27C-E345-AAD0-95257F033EA8}"/>
              </a:ext>
            </a:extLst>
          </p:cNvPr>
          <p:cNvSpPr/>
          <p:nvPr/>
        </p:nvSpPr>
        <p:spPr>
          <a:xfrm>
            <a:off x="1516966" y="6010448"/>
            <a:ext cx="9158068" cy="738664"/>
          </a:xfrm>
          <a:prstGeom prst="rect">
            <a:avLst/>
          </a:prstGeom>
        </p:spPr>
        <p:txBody>
          <a:bodyPr wrap="square">
            <a:spAutoFit/>
          </a:bodyPr>
          <a:lstStyle/>
          <a:p>
            <a:r>
              <a:rPr lang="en-US" sz="1400" dirty="0" err="1"/>
              <a:t>Kreimeyer</a:t>
            </a:r>
            <a:r>
              <a:rPr lang="en-US" sz="1400" dirty="0"/>
              <a:t>, K., Foster, M., Pandey, A., Arya, N., Halford, G., Jones, S. F., . . . </a:t>
            </a:r>
            <a:r>
              <a:rPr lang="en-US" sz="1400" dirty="0" err="1"/>
              <a:t>Botsis</a:t>
            </a:r>
            <a:r>
              <a:rPr lang="en-US" sz="1400" dirty="0"/>
              <a:t>, T. (17 </a:t>
            </a:r>
            <a:r>
              <a:rPr lang="en-US" sz="1400" dirty="0" err="1"/>
              <a:t>july</a:t>
            </a:r>
            <a:r>
              <a:rPr lang="en-US" sz="1400" dirty="0"/>
              <a:t> 2017). Natural Language Processing Systems for Capturing and Standardizing Unstructured Clinical Information. </a:t>
            </a:r>
            <a:r>
              <a:rPr lang="en-US" sz="1400" i="1" dirty="0"/>
              <a:t>Journal of Biomedical Informatics,</a:t>
            </a:r>
            <a:r>
              <a:rPr lang="en-US" sz="1400" dirty="0"/>
              <a:t>1-16. doi:10.1016</a:t>
            </a:r>
            <a:endParaRPr lang="en-US" sz="1100" dirty="0"/>
          </a:p>
        </p:txBody>
      </p:sp>
      <p:sp>
        <p:nvSpPr>
          <p:cNvPr id="11" name="Title 1">
            <a:extLst>
              <a:ext uri="{FF2B5EF4-FFF2-40B4-BE49-F238E27FC236}">
                <a16:creationId xmlns:a16="http://schemas.microsoft.com/office/drawing/2014/main" id="{8F5DAF2C-CB78-7A47-92CC-40E89F9BBDE2}"/>
              </a:ext>
            </a:extLst>
          </p:cNvPr>
          <p:cNvSpPr>
            <a:spLocks noGrp="1"/>
          </p:cNvSpPr>
          <p:nvPr>
            <p:ph type="title"/>
          </p:nvPr>
        </p:nvSpPr>
        <p:spPr>
          <a:xfrm>
            <a:off x="838200" y="365125"/>
            <a:ext cx="10515600" cy="1325563"/>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INTRODUCTION</a:t>
            </a:r>
          </a:p>
        </p:txBody>
      </p:sp>
    </p:spTree>
    <p:extLst>
      <p:ext uri="{BB962C8B-B14F-4D97-AF65-F5344CB8AC3E}">
        <p14:creationId xmlns:p14="http://schemas.microsoft.com/office/powerpoint/2010/main" val="1223871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Core Terminologies</a:t>
            </a:r>
          </a:p>
        </p:txBody>
      </p:sp>
      <p:sp>
        <p:nvSpPr>
          <p:cNvPr id="5" name="Title 1">
            <a:extLst>
              <a:ext uri="{FF2B5EF4-FFF2-40B4-BE49-F238E27FC236}">
                <a16:creationId xmlns:a16="http://schemas.microsoft.com/office/drawing/2014/main" id="{13E76B65-E23F-894A-9F6B-7A4EC80EA9C5}"/>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Corpus</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10B415C4-2AFA-0140-806B-455B7CB51BCD}"/>
              </a:ext>
            </a:extLst>
          </p:cNvPr>
          <p:cNvSpPr txBox="1"/>
          <p:nvPr/>
        </p:nvSpPr>
        <p:spPr>
          <a:xfrm>
            <a:off x="1196546" y="2423810"/>
            <a:ext cx="10157254" cy="325717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t>Corpus</a:t>
            </a:r>
            <a:r>
              <a:rPr lang="en-US" sz="2800" dirty="0"/>
              <a:t> is a large collection of texts.</a:t>
            </a:r>
          </a:p>
          <a:p>
            <a:pPr marL="457200" indent="-457200">
              <a:lnSpc>
                <a:spcPct val="150000"/>
              </a:lnSpc>
              <a:buFont typeface="Arial" panose="020B0604020202020204" pitchFamily="34" charset="0"/>
              <a:buChar char="•"/>
            </a:pPr>
            <a:r>
              <a:rPr lang="en-US" sz="2800" dirty="0"/>
              <a:t>It is a body of written or spoken material upon which a linguistic analysis is based.</a:t>
            </a:r>
          </a:p>
          <a:p>
            <a:pPr marL="457200" indent="-457200">
              <a:lnSpc>
                <a:spcPct val="150000"/>
              </a:lnSpc>
              <a:buFont typeface="Arial" panose="020B0604020202020204" pitchFamily="34" charset="0"/>
              <a:buChar char="•"/>
            </a:pPr>
            <a:r>
              <a:rPr lang="en-US" sz="2800" dirty="0"/>
              <a:t>A corpus provides grammarians, lexicographers, and other interested parties with better descriptions of a language.</a:t>
            </a:r>
          </a:p>
        </p:txBody>
      </p:sp>
    </p:spTree>
    <p:extLst>
      <p:ext uri="{BB962C8B-B14F-4D97-AF65-F5344CB8AC3E}">
        <p14:creationId xmlns:p14="http://schemas.microsoft.com/office/powerpoint/2010/main" val="2239919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Core Terminologies</a:t>
            </a:r>
          </a:p>
        </p:txBody>
      </p:sp>
      <p:sp>
        <p:nvSpPr>
          <p:cNvPr id="4" name="Title 1">
            <a:extLst>
              <a:ext uri="{FF2B5EF4-FFF2-40B4-BE49-F238E27FC236}">
                <a16:creationId xmlns:a16="http://schemas.microsoft.com/office/drawing/2014/main" id="{7BADE6F5-FE96-344E-811B-89E83E63407E}"/>
              </a:ext>
            </a:extLst>
          </p:cNvPr>
          <p:cNvSpPr txBox="1">
            <a:spLocks/>
          </p:cNvSpPr>
          <p:nvPr/>
        </p:nvSpPr>
        <p:spPr>
          <a:xfrm>
            <a:off x="360829" y="1717045"/>
            <a:ext cx="11470341" cy="2810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000" dirty="0">
                <a:latin typeface="Tahoma" panose="020B0604030504040204" pitchFamily="34" charset="0"/>
                <a:ea typeface="Tahoma" panose="020B0604030504040204" pitchFamily="34" charset="0"/>
                <a:cs typeface="Tahoma" panose="020B0604030504040204" pitchFamily="34" charset="0"/>
              </a:rPr>
              <a:t> </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5" name="Title 1">
            <a:extLst>
              <a:ext uri="{FF2B5EF4-FFF2-40B4-BE49-F238E27FC236}">
                <a16:creationId xmlns:a16="http://schemas.microsoft.com/office/drawing/2014/main" id="{10168E32-9D61-E049-8A80-6972D8E338BC}"/>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Tokenization</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0C63094F-AB65-8642-B3C8-6A3869113E95}"/>
              </a:ext>
            </a:extLst>
          </p:cNvPr>
          <p:cNvSpPr/>
          <p:nvPr/>
        </p:nvSpPr>
        <p:spPr>
          <a:xfrm>
            <a:off x="640977" y="2942223"/>
            <a:ext cx="6096000" cy="830997"/>
          </a:xfrm>
          <a:prstGeom prst="rect">
            <a:avLst/>
          </a:prstGeom>
        </p:spPr>
        <p:txBody>
          <a:bodyPr>
            <a:spAutoFit/>
          </a:bodyPr>
          <a:lstStyle/>
          <a:p>
            <a:r>
              <a:rPr lang="en-US" sz="2400" i="1" dirty="0">
                <a:latin typeface="medium-content-serif-font"/>
              </a:rPr>
              <a:t>“London is the capital and most populous city of England and the United Kingdom.”</a:t>
            </a:r>
            <a:endParaRPr lang="en-US" sz="2400" dirty="0"/>
          </a:p>
        </p:txBody>
      </p:sp>
      <p:sp>
        <p:nvSpPr>
          <p:cNvPr id="6" name="Rectangle 5">
            <a:extLst>
              <a:ext uri="{FF2B5EF4-FFF2-40B4-BE49-F238E27FC236}">
                <a16:creationId xmlns:a16="http://schemas.microsoft.com/office/drawing/2014/main" id="{D517217F-3814-F344-9A7F-6AC35B98C9B4}"/>
              </a:ext>
            </a:extLst>
          </p:cNvPr>
          <p:cNvSpPr/>
          <p:nvPr/>
        </p:nvSpPr>
        <p:spPr>
          <a:xfrm>
            <a:off x="5629835" y="4130793"/>
            <a:ext cx="6096000" cy="1015663"/>
          </a:xfrm>
          <a:prstGeom prst="rect">
            <a:avLst/>
          </a:prstGeom>
        </p:spPr>
        <p:txBody>
          <a:bodyPr>
            <a:spAutoFit/>
          </a:bodyPr>
          <a:lstStyle/>
          <a:p>
            <a:r>
              <a:rPr lang="en-US" sz="2000" dirty="0">
                <a:latin typeface="medium-content-serif-font"/>
              </a:rPr>
              <a:t>[“London”, “is”, “ the”, “capital”, “and”, “most”, “populous”, “city”, “of”, “England”, “and”, “the”, “United”, “Kingdom”, “.”]</a:t>
            </a:r>
            <a:endParaRPr lang="en-US" sz="2000" dirty="0"/>
          </a:p>
        </p:txBody>
      </p:sp>
      <p:cxnSp>
        <p:nvCxnSpPr>
          <p:cNvPr id="8" name="Elbow Connector 7">
            <a:extLst>
              <a:ext uri="{FF2B5EF4-FFF2-40B4-BE49-F238E27FC236}">
                <a16:creationId xmlns:a16="http://schemas.microsoft.com/office/drawing/2014/main" id="{3E8D3FB0-38C4-344F-A990-036FA2038165}"/>
              </a:ext>
            </a:extLst>
          </p:cNvPr>
          <p:cNvCxnSpPr>
            <a:cxnSpLocks/>
          </p:cNvCxnSpPr>
          <p:nvPr/>
        </p:nvCxnSpPr>
        <p:spPr>
          <a:xfrm rot="16200000" flipH="1">
            <a:off x="3917423" y="3316175"/>
            <a:ext cx="865405" cy="19408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1009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Core Terminologies</a:t>
            </a:r>
          </a:p>
        </p:txBody>
      </p:sp>
      <p:sp>
        <p:nvSpPr>
          <p:cNvPr id="5" name="Title 1">
            <a:extLst>
              <a:ext uri="{FF2B5EF4-FFF2-40B4-BE49-F238E27FC236}">
                <a16:creationId xmlns:a16="http://schemas.microsoft.com/office/drawing/2014/main" id="{9ED79E05-129F-C443-8A40-BE9185D5091F}"/>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Normalization</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6" name="Title 1">
            <a:extLst>
              <a:ext uri="{FF2B5EF4-FFF2-40B4-BE49-F238E27FC236}">
                <a16:creationId xmlns:a16="http://schemas.microsoft.com/office/drawing/2014/main" id="{2C301EE8-EEE0-C74C-A17E-70B7F19A2237}"/>
              </a:ext>
            </a:extLst>
          </p:cNvPr>
          <p:cNvSpPr txBox="1">
            <a:spLocks/>
          </p:cNvSpPr>
          <p:nvPr/>
        </p:nvSpPr>
        <p:spPr>
          <a:xfrm>
            <a:off x="705970" y="2213069"/>
            <a:ext cx="10780059" cy="354668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60000"/>
              </a:lnSpc>
            </a:pPr>
            <a:r>
              <a:rPr lang="en-US" sz="3600" dirty="0">
                <a:latin typeface="Tahoma" panose="020B0604030504040204" pitchFamily="34" charset="0"/>
                <a:ea typeface="Tahoma" panose="020B0604030504040204" pitchFamily="34" charset="0"/>
                <a:cs typeface="Tahoma" panose="020B0604030504040204" pitchFamily="34" charset="0"/>
              </a:rPr>
              <a:t>Mainly refers to: </a:t>
            </a:r>
          </a:p>
          <a:p>
            <a:pPr marL="571500" indent="-571500">
              <a:lnSpc>
                <a:spcPct val="16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Converting all text to the same case (upper or lower) </a:t>
            </a:r>
          </a:p>
          <a:p>
            <a:pPr marL="571500" indent="-571500">
              <a:lnSpc>
                <a:spcPct val="16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Removing punctuation</a:t>
            </a:r>
          </a:p>
          <a:p>
            <a:pPr marL="571500" indent="-571500">
              <a:lnSpc>
                <a:spcPct val="16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Expanding contractions</a:t>
            </a:r>
          </a:p>
          <a:p>
            <a:pPr marL="571500" indent="-571500">
              <a:lnSpc>
                <a:spcPct val="16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Converting numbers to their word equivalents</a:t>
            </a:r>
          </a:p>
        </p:txBody>
      </p:sp>
    </p:spTree>
    <p:extLst>
      <p:ext uri="{BB962C8B-B14F-4D97-AF65-F5344CB8AC3E}">
        <p14:creationId xmlns:p14="http://schemas.microsoft.com/office/powerpoint/2010/main" val="563062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F823-689F-E24F-AF16-13FD80B21038}"/>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Core Terminologies</a:t>
            </a:r>
          </a:p>
        </p:txBody>
      </p:sp>
      <p:sp>
        <p:nvSpPr>
          <p:cNvPr id="5" name="Title 1">
            <a:extLst>
              <a:ext uri="{FF2B5EF4-FFF2-40B4-BE49-F238E27FC236}">
                <a16:creationId xmlns:a16="http://schemas.microsoft.com/office/drawing/2014/main" id="{24A88A90-B66C-9B46-BD2C-F3F0AAA0DF10}"/>
              </a:ext>
            </a:extLst>
          </p:cNvPr>
          <p:cNvSpPr txBox="1">
            <a:spLocks/>
          </p:cNvSpPr>
          <p:nvPr/>
        </p:nvSpPr>
        <p:spPr>
          <a:xfrm>
            <a:off x="838200" y="109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Tahoma" panose="020B0604030504040204" pitchFamily="34" charset="0"/>
                <a:ea typeface="Tahoma" panose="020B0604030504040204" pitchFamily="34" charset="0"/>
                <a:cs typeface="Tahoma" panose="020B0604030504040204" pitchFamily="34" charset="0"/>
              </a:rPr>
              <a:t>stemming</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6" name="Title 1">
            <a:extLst>
              <a:ext uri="{FF2B5EF4-FFF2-40B4-BE49-F238E27FC236}">
                <a16:creationId xmlns:a16="http://schemas.microsoft.com/office/drawing/2014/main" id="{C25B2769-BE47-A04A-A50E-F70434207C1B}"/>
              </a:ext>
            </a:extLst>
          </p:cNvPr>
          <p:cNvSpPr txBox="1">
            <a:spLocks/>
          </p:cNvSpPr>
          <p:nvPr/>
        </p:nvSpPr>
        <p:spPr>
          <a:xfrm>
            <a:off x="838200" y="2423810"/>
            <a:ext cx="10515600" cy="4224125"/>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b="1" dirty="0">
                <a:latin typeface="Tahoma" panose="020B0604030504040204" pitchFamily="34" charset="0"/>
                <a:ea typeface="Tahoma" panose="020B0604030504040204" pitchFamily="34" charset="0"/>
                <a:cs typeface="Tahoma" panose="020B0604030504040204" pitchFamily="34" charset="0"/>
              </a:rPr>
              <a:t>Stemming</a:t>
            </a:r>
            <a:r>
              <a:rPr lang="en-US" dirty="0">
                <a:latin typeface="Tahoma" panose="020B0604030504040204" pitchFamily="34" charset="0"/>
                <a:ea typeface="Tahoma" panose="020B0604030504040204" pitchFamily="34" charset="0"/>
                <a:cs typeface="Tahoma" panose="020B0604030504040204" pitchFamily="34" charset="0"/>
              </a:rPr>
              <a:t> is the process of eliminating affixes (suffixed, prefixes, infixes, circumfixes) from a word in order to obtain a word stem.</a:t>
            </a:r>
          </a:p>
          <a:p>
            <a:pPr algn="ctr">
              <a:lnSpc>
                <a:spcPct val="150000"/>
              </a:lnSpc>
            </a:pP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running → run </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processing → process</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automating → automat</a:t>
            </a: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operative → </a:t>
            </a:r>
            <a:r>
              <a:rPr lang="en-US" dirty="0" err="1">
                <a:latin typeface="Tahoma" panose="020B0604030504040204" pitchFamily="34" charset="0"/>
                <a:ea typeface="Tahoma" panose="020B0604030504040204" pitchFamily="34" charset="0"/>
                <a:cs typeface="Tahoma" panose="020B0604030504040204" pitchFamily="34" charset="0"/>
              </a:rPr>
              <a:t>operat</a:t>
            </a:r>
            <a:endParaRPr lang="en-US"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dirty="0">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252320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1530</TotalTime>
  <Words>1984</Words>
  <Application>Microsoft Macintosh PowerPoint</Application>
  <PresentationFormat>Widescreen</PresentationFormat>
  <Paragraphs>230</Paragraphs>
  <Slides>37</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medium-content-serif-font</vt:lpstr>
      <vt:lpstr>Arial</vt:lpstr>
      <vt:lpstr>Calibri</vt:lpstr>
      <vt:lpstr>Calibri Light</vt:lpstr>
      <vt:lpstr>Tahoma</vt:lpstr>
      <vt:lpstr>Times New Roman</vt:lpstr>
      <vt:lpstr>Office Theme</vt:lpstr>
      <vt:lpstr>Natural Language Processing of Clinical Data</vt:lpstr>
      <vt:lpstr>INTRODUCTION</vt:lpstr>
      <vt:lpstr>INTRODUCTION</vt:lpstr>
      <vt:lpstr>INTRODUCTION</vt:lpstr>
      <vt:lpstr>INTRODUCTION</vt:lpstr>
      <vt:lpstr>Core Terminologies</vt:lpstr>
      <vt:lpstr>Core Terminologies</vt:lpstr>
      <vt:lpstr>Core Terminologies</vt:lpstr>
      <vt:lpstr>Core Terminologies</vt:lpstr>
      <vt:lpstr>Core Terminologies</vt:lpstr>
      <vt:lpstr>Core Terminologies</vt:lpstr>
      <vt:lpstr>Core Terminologies</vt:lpstr>
      <vt:lpstr>Procedure</vt:lpstr>
      <vt:lpstr>Procedure</vt:lpstr>
      <vt:lpstr>Procedures</vt:lpstr>
      <vt:lpstr>Procedures</vt:lpstr>
      <vt:lpstr>Procedures</vt:lpstr>
      <vt:lpstr>Step 5 +</vt:lpstr>
      <vt:lpstr>Procedures</vt:lpstr>
      <vt:lpstr>Procedures</vt:lpstr>
      <vt:lpstr>Procedures</vt:lpstr>
      <vt:lpstr>Procedures</vt:lpstr>
      <vt:lpstr>Half-way Result</vt:lpstr>
      <vt:lpstr>Procedures</vt:lpstr>
      <vt:lpstr>Procedures</vt:lpstr>
      <vt:lpstr>Procedures</vt:lpstr>
      <vt:lpstr>Procedures</vt:lpstr>
      <vt:lpstr>Discussion 1</vt:lpstr>
      <vt:lpstr>PowerPoint Presentation</vt:lpstr>
      <vt:lpstr>PowerPoint Presentation</vt:lpstr>
      <vt:lpstr>Procedures</vt:lpstr>
      <vt:lpstr>Procedures</vt:lpstr>
      <vt:lpstr>Discussion 2</vt:lpstr>
      <vt:lpstr>Final Result</vt:lpstr>
      <vt:lpstr>Challenge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of Clinical Data</dc:title>
  <dc:creator>Giheon Koh</dc:creator>
  <cp:lastModifiedBy>Giheon Koh</cp:lastModifiedBy>
  <cp:revision>80</cp:revision>
  <dcterms:created xsi:type="dcterms:W3CDTF">2019-06-18T19:35:54Z</dcterms:created>
  <dcterms:modified xsi:type="dcterms:W3CDTF">2019-07-10T16:14:05Z</dcterms:modified>
</cp:coreProperties>
</file>